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82" r:id="rId3"/>
    <p:sldId id="273" r:id="rId4"/>
    <p:sldId id="263" r:id="rId5"/>
    <p:sldId id="275" r:id="rId6"/>
    <p:sldId id="274" r:id="rId7"/>
    <p:sldId id="278" r:id="rId8"/>
    <p:sldId id="272" r:id="rId9"/>
    <p:sldId id="279" r:id="rId10"/>
    <p:sldId id="256" r:id="rId11"/>
    <p:sldId id="288" r:id="rId12"/>
    <p:sldId id="257" r:id="rId13"/>
    <p:sldId id="258" r:id="rId14"/>
    <p:sldId id="259" r:id="rId15"/>
    <p:sldId id="260" r:id="rId16"/>
    <p:sldId id="261" r:id="rId17"/>
    <p:sldId id="262" r:id="rId18"/>
    <p:sldId id="265" r:id="rId19"/>
    <p:sldId id="266" r:id="rId20"/>
    <p:sldId id="267" r:id="rId21"/>
    <p:sldId id="280" r:id="rId22"/>
    <p:sldId id="268" r:id="rId23"/>
    <p:sldId id="277" r:id="rId24"/>
    <p:sldId id="269" r:id="rId25"/>
    <p:sldId id="283" r:id="rId26"/>
    <p:sldId id="284" r:id="rId27"/>
    <p:sldId id="285" r:id="rId28"/>
    <p:sldId id="286" r:id="rId29"/>
    <p:sldId id="287" r:id="rId30"/>
    <p:sldId id="270" r:id="rId31"/>
    <p:sldId id="271" r:id="rId32"/>
    <p:sldId id="281"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650"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23175B6-8D93-4450-97C6-084486719AD0}" type="datetimeFigureOut">
              <a:rPr lang="en-US" smtClean="0"/>
              <a:t>7/5/2013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B717F9-CF0B-4227-A5CB-40B6EE943F69}" type="slidenum">
              <a:rPr lang="en-US" smtClean="0"/>
              <a:t>‹#›</a:t>
            </a:fld>
            <a:endParaRPr lang="en-US"/>
          </a:p>
        </p:txBody>
      </p:sp>
    </p:spTree>
    <p:extLst>
      <p:ext uri="{BB962C8B-B14F-4D97-AF65-F5344CB8AC3E}">
        <p14:creationId xmlns:p14="http://schemas.microsoft.com/office/powerpoint/2010/main" val="7584951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3175B6-8D93-4450-97C6-084486719AD0}" type="datetimeFigureOut">
              <a:rPr lang="en-US" smtClean="0"/>
              <a:t>7/5/2013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B717F9-CF0B-4227-A5CB-40B6EE943F69}" type="slidenum">
              <a:rPr lang="en-US" smtClean="0"/>
              <a:t>‹#›</a:t>
            </a:fld>
            <a:endParaRPr lang="en-US"/>
          </a:p>
        </p:txBody>
      </p:sp>
    </p:spTree>
    <p:extLst>
      <p:ext uri="{BB962C8B-B14F-4D97-AF65-F5344CB8AC3E}">
        <p14:creationId xmlns:p14="http://schemas.microsoft.com/office/powerpoint/2010/main" val="29254461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3175B6-8D93-4450-97C6-084486719AD0}" type="datetimeFigureOut">
              <a:rPr lang="en-US" smtClean="0"/>
              <a:t>7/5/2013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B717F9-CF0B-4227-A5CB-40B6EE943F69}" type="slidenum">
              <a:rPr lang="en-US" smtClean="0"/>
              <a:t>‹#›</a:t>
            </a:fld>
            <a:endParaRPr lang="en-US"/>
          </a:p>
        </p:txBody>
      </p:sp>
    </p:spTree>
    <p:extLst>
      <p:ext uri="{BB962C8B-B14F-4D97-AF65-F5344CB8AC3E}">
        <p14:creationId xmlns:p14="http://schemas.microsoft.com/office/powerpoint/2010/main" val="301518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3175B6-8D93-4450-97C6-084486719AD0}" type="datetimeFigureOut">
              <a:rPr lang="en-US" smtClean="0"/>
              <a:t>7/5/2013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B717F9-CF0B-4227-A5CB-40B6EE943F69}" type="slidenum">
              <a:rPr lang="en-US" smtClean="0"/>
              <a:t>‹#›</a:t>
            </a:fld>
            <a:endParaRPr lang="en-US"/>
          </a:p>
        </p:txBody>
      </p:sp>
    </p:spTree>
    <p:extLst>
      <p:ext uri="{BB962C8B-B14F-4D97-AF65-F5344CB8AC3E}">
        <p14:creationId xmlns:p14="http://schemas.microsoft.com/office/powerpoint/2010/main" val="1567901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3175B6-8D93-4450-97C6-084486719AD0}" type="datetimeFigureOut">
              <a:rPr lang="en-US" smtClean="0"/>
              <a:t>7/5/2013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B717F9-CF0B-4227-A5CB-40B6EE943F69}" type="slidenum">
              <a:rPr lang="en-US" smtClean="0"/>
              <a:t>‹#›</a:t>
            </a:fld>
            <a:endParaRPr lang="en-US"/>
          </a:p>
        </p:txBody>
      </p:sp>
    </p:spTree>
    <p:extLst>
      <p:ext uri="{BB962C8B-B14F-4D97-AF65-F5344CB8AC3E}">
        <p14:creationId xmlns:p14="http://schemas.microsoft.com/office/powerpoint/2010/main" val="591872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23175B6-8D93-4450-97C6-084486719AD0}" type="datetimeFigureOut">
              <a:rPr lang="en-US" smtClean="0"/>
              <a:t>7/5/2013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B717F9-CF0B-4227-A5CB-40B6EE943F69}" type="slidenum">
              <a:rPr lang="en-US" smtClean="0"/>
              <a:t>‹#›</a:t>
            </a:fld>
            <a:endParaRPr lang="en-US"/>
          </a:p>
        </p:txBody>
      </p:sp>
    </p:spTree>
    <p:extLst>
      <p:ext uri="{BB962C8B-B14F-4D97-AF65-F5344CB8AC3E}">
        <p14:creationId xmlns:p14="http://schemas.microsoft.com/office/powerpoint/2010/main" val="3771737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23175B6-8D93-4450-97C6-084486719AD0}" type="datetimeFigureOut">
              <a:rPr lang="en-US" smtClean="0"/>
              <a:t>7/5/2013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B717F9-CF0B-4227-A5CB-40B6EE943F69}" type="slidenum">
              <a:rPr lang="en-US" smtClean="0"/>
              <a:t>‹#›</a:t>
            </a:fld>
            <a:endParaRPr lang="en-US"/>
          </a:p>
        </p:txBody>
      </p:sp>
    </p:spTree>
    <p:extLst>
      <p:ext uri="{BB962C8B-B14F-4D97-AF65-F5344CB8AC3E}">
        <p14:creationId xmlns:p14="http://schemas.microsoft.com/office/powerpoint/2010/main" val="39429307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3175B6-8D93-4450-97C6-084486719AD0}" type="datetimeFigureOut">
              <a:rPr lang="en-US" smtClean="0"/>
              <a:t>7/5/2013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B717F9-CF0B-4227-A5CB-40B6EE943F69}" type="slidenum">
              <a:rPr lang="en-US" smtClean="0"/>
              <a:t>‹#›</a:t>
            </a:fld>
            <a:endParaRPr lang="en-US"/>
          </a:p>
        </p:txBody>
      </p:sp>
    </p:spTree>
    <p:extLst>
      <p:ext uri="{BB962C8B-B14F-4D97-AF65-F5344CB8AC3E}">
        <p14:creationId xmlns:p14="http://schemas.microsoft.com/office/powerpoint/2010/main" val="2334897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3175B6-8D93-4450-97C6-084486719AD0}" type="datetimeFigureOut">
              <a:rPr lang="en-US" smtClean="0"/>
              <a:t>7/5/2013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B717F9-CF0B-4227-A5CB-40B6EE943F69}" type="slidenum">
              <a:rPr lang="en-US" smtClean="0"/>
              <a:t>‹#›</a:t>
            </a:fld>
            <a:endParaRPr lang="en-US"/>
          </a:p>
        </p:txBody>
      </p:sp>
    </p:spTree>
    <p:extLst>
      <p:ext uri="{BB962C8B-B14F-4D97-AF65-F5344CB8AC3E}">
        <p14:creationId xmlns:p14="http://schemas.microsoft.com/office/powerpoint/2010/main" val="410166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3175B6-8D93-4450-97C6-084486719AD0}" type="datetimeFigureOut">
              <a:rPr lang="en-US" smtClean="0"/>
              <a:t>7/5/2013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B717F9-CF0B-4227-A5CB-40B6EE943F69}" type="slidenum">
              <a:rPr lang="en-US" smtClean="0"/>
              <a:t>‹#›</a:t>
            </a:fld>
            <a:endParaRPr lang="en-US"/>
          </a:p>
        </p:txBody>
      </p:sp>
    </p:spTree>
    <p:extLst>
      <p:ext uri="{BB962C8B-B14F-4D97-AF65-F5344CB8AC3E}">
        <p14:creationId xmlns:p14="http://schemas.microsoft.com/office/powerpoint/2010/main" val="3796894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3175B6-8D93-4450-97C6-084486719AD0}" type="datetimeFigureOut">
              <a:rPr lang="en-US" smtClean="0"/>
              <a:t>7/5/2013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B717F9-CF0B-4227-A5CB-40B6EE943F69}" type="slidenum">
              <a:rPr lang="en-US" smtClean="0"/>
              <a:t>‹#›</a:t>
            </a:fld>
            <a:endParaRPr lang="en-US"/>
          </a:p>
        </p:txBody>
      </p:sp>
    </p:spTree>
    <p:extLst>
      <p:ext uri="{BB962C8B-B14F-4D97-AF65-F5344CB8AC3E}">
        <p14:creationId xmlns:p14="http://schemas.microsoft.com/office/powerpoint/2010/main" val="3594710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66"/>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3175B6-8D93-4450-97C6-084486719AD0}" type="datetimeFigureOut">
              <a:rPr lang="en-US" smtClean="0"/>
              <a:t>7/5/2013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B717F9-CF0B-4227-A5CB-40B6EE943F69}" type="slidenum">
              <a:rPr lang="en-US" smtClean="0"/>
              <a:t>‹#›</a:t>
            </a:fld>
            <a:endParaRPr lang="en-US"/>
          </a:p>
        </p:txBody>
      </p:sp>
    </p:spTree>
    <p:extLst>
      <p:ext uri="{BB962C8B-B14F-4D97-AF65-F5344CB8AC3E}">
        <p14:creationId xmlns:p14="http://schemas.microsoft.com/office/powerpoint/2010/main" val="1240665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37.wmf"/><Relationship Id="rId13" Type="http://schemas.openxmlformats.org/officeDocument/2006/relationships/image" Target="../media/image42.wmf"/><Relationship Id="rId3" Type="http://schemas.openxmlformats.org/officeDocument/2006/relationships/image" Target="../media/image32.wmf"/><Relationship Id="rId7" Type="http://schemas.openxmlformats.org/officeDocument/2006/relationships/image" Target="../media/image36.wmf"/><Relationship Id="rId12" Type="http://schemas.openxmlformats.org/officeDocument/2006/relationships/image" Target="../media/image41.wmf"/><Relationship Id="rId2" Type="http://schemas.openxmlformats.org/officeDocument/2006/relationships/image" Target="../media/image31.wmf"/><Relationship Id="rId1" Type="http://schemas.openxmlformats.org/officeDocument/2006/relationships/slideLayout" Target="../slideLayouts/slideLayout1.xml"/><Relationship Id="rId6" Type="http://schemas.openxmlformats.org/officeDocument/2006/relationships/image" Target="../media/image35.wmf"/><Relationship Id="rId11" Type="http://schemas.openxmlformats.org/officeDocument/2006/relationships/image" Target="../media/image40.wmf"/><Relationship Id="rId5" Type="http://schemas.openxmlformats.org/officeDocument/2006/relationships/image" Target="../media/image34.wmf"/><Relationship Id="rId10" Type="http://schemas.openxmlformats.org/officeDocument/2006/relationships/image" Target="../media/image39.wmf"/><Relationship Id="rId4" Type="http://schemas.openxmlformats.org/officeDocument/2006/relationships/image" Target="../media/image33.wmf"/><Relationship Id="rId9" Type="http://schemas.openxmlformats.org/officeDocument/2006/relationships/image" Target="../media/image38.wmf"/></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hyperlink" Target="http://www.celt.iastate.edu/teaching/RevisedBlooms1.html"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image" Target="../media/image47.wmf"/><Relationship Id="rId7" Type="http://schemas.openxmlformats.org/officeDocument/2006/relationships/image" Target="../media/image51.wmf"/><Relationship Id="rId12" Type="http://schemas.openxmlformats.org/officeDocument/2006/relationships/image" Target="../media/image55.wmf"/><Relationship Id="rId2" Type="http://schemas.openxmlformats.org/officeDocument/2006/relationships/image" Target="../media/image46.wmf"/><Relationship Id="rId1" Type="http://schemas.openxmlformats.org/officeDocument/2006/relationships/slideLayout" Target="../slideLayouts/slideLayout1.xml"/><Relationship Id="rId6" Type="http://schemas.openxmlformats.org/officeDocument/2006/relationships/image" Target="../media/image50.wmf"/><Relationship Id="rId11" Type="http://schemas.openxmlformats.org/officeDocument/2006/relationships/image" Target="../media/image54.wmf"/><Relationship Id="rId5" Type="http://schemas.openxmlformats.org/officeDocument/2006/relationships/image" Target="../media/image49.wmf"/><Relationship Id="rId10" Type="http://schemas.openxmlformats.org/officeDocument/2006/relationships/image" Target="../media/image53.wmf"/><Relationship Id="rId4" Type="http://schemas.openxmlformats.org/officeDocument/2006/relationships/image" Target="../media/image48.wmf"/><Relationship Id="rId9" Type="http://schemas.openxmlformats.org/officeDocument/2006/relationships/image" Target="../media/image5.wmf"/></Relationships>
</file>

<file path=ppt/slides/_rels/slide23.x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hyperlink" Target="http://secondhilllanespanish.wikispaces.com/" TargetMode="External"/><Relationship Id="rId1" Type="http://schemas.openxmlformats.org/officeDocument/2006/relationships/slideLayout" Target="../slideLayouts/slideLayout1.xml"/><Relationship Id="rId4" Type="http://schemas.openxmlformats.org/officeDocument/2006/relationships/image" Target="../media/image57.wmf"/></Relationships>
</file>

<file path=ppt/slides/_rels/slide24.xml.rels><?xml version="1.0" encoding="UTF-8" standalone="yes"?>
<Relationships xmlns="http://schemas.openxmlformats.org/package/2006/relationships"><Relationship Id="rId3" Type="http://schemas.openxmlformats.org/officeDocument/2006/relationships/hyperlink" Target="http://latinamericanculture1.wikispaces.com/" TargetMode="External"/><Relationship Id="rId7" Type="http://schemas.openxmlformats.org/officeDocument/2006/relationships/image" Target="../media/image61.png"/><Relationship Id="rId2" Type="http://schemas.openxmlformats.org/officeDocument/2006/relationships/hyperlink" Target="http://secondhilllanespanish.wikispaces.com/" TargetMode="External"/><Relationship Id="rId1" Type="http://schemas.openxmlformats.org/officeDocument/2006/relationships/slideLayout" Target="../slideLayouts/slideLayout1.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wmf"/></Relationships>
</file>

<file path=ppt/slides/_rels/slide25.xml.rels><?xml version="1.0" encoding="UTF-8" standalone="yes"?>
<Relationships xmlns="http://schemas.openxmlformats.org/package/2006/relationships"><Relationship Id="rId2" Type="http://schemas.openxmlformats.org/officeDocument/2006/relationships/image" Target="../media/image62.wm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owa.stratfordk12.org/owa/redir.aspx?C=fe22d8dd1a024501bc9610c20eaf12a9&amp;URL=http://www.youtube.com/watch?v=AIqC79WrpKg" TargetMode="External"/><Relationship Id="rId2" Type="http://schemas.openxmlformats.org/officeDocument/2006/relationships/hyperlink" Target="https://owa.stratfordk12.org/owa/redir.aspx?C=fe22d8dd1a024501bc9610c20eaf12a9&amp;URL=http://geography.mrdonn.org/5themes-definitions.html" TargetMode="Externa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image" Target="../media/image9.wmf"/><Relationship Id="rId7" Type="http://schemas.openxmlformats.org/officeDocument/2006/relationships/image" Target="../media/image13.wmf"/><Relationship Id="rId12" Type="http://schemas.openxmlformats.org/officeDocument/2006/relationships/image" Target="../media/image18.wmf"/><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2.wmf"/><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wmf"/><Relationship Id="rId4" Type="http://schemas.openxmlformats.org/officeDocument/2006/relationships/image" Target="../media/image10.wmf"/><Relationship Id="rId9" Type="http://schemas.openxmlformats.org/officeDocument/2006/relationships/image" Target="../media/image1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4144962"/>
          </a:xfrm>
        </p:spPr>
        <p:txBody>
          <a:bodyPr>
            <a:normAutofit fontScale="90000"/>
          </a:bodyPr>
          <a:lstStyle/>
          <a:p>
            <a:r>
              <a:rPr lang="en-US" sz="3200" dirty="0" smtClean="0">
                <a:latin typeface="Elephant" pitchFamily="18" charset="0"/>
              </a:rPr>
              <a:t>The World Language Department and Second Hill Lane School</a:t>
            </a:r>
            <a:br>
              <a:rPr lang="en-US" sz="3200" dirty="0" smtClean="0">
                <a:latin typeface="Elephant" pitchFamily="18" charset="0"/>
              </a:rPr>
            </a:br>
            <a:r>
              <a:rPr lang="en-US" sz="3200" dirty="0" smtClean="0">
                <a:latin typeface="Elephant" pitchFamily="18" charset="0"/>
              </a:rPr>
              <a:t>proudly presents the </a:t>
            </a:r>
            <a:br>
              <a:rPr lang="en-US" sz="3200" dirty="0" smtClean="0">
                <a:latin typeface="Elephant" pitchFamily="18" charset="0"/>
              </a:rPr>
            </a:br>
            <a:r>
              <a:rPr lang="en-US" sz="3200" dirty="0" smtClean="0">
                <a:latin typeface="Elephant" pitchFamily="18" charset="0"/>
              </a:rPr>
              <a:t/>
            </a:r>
            <a:br>
              <a:rPr lang="en-US" sz="3200" dirty="0" smtClean="0">
                <a:latin typeface="Elephant" pitchFamily="18" charset="0"/>
              </a:rPr>
            </a:br>
            <a:r>
              <a:rPr lang="en-US" dirty="0" smtClean="0">
                <a:latin typeface="Elephant" pitchFamily="18" charset="0"/>
              </a:rPr>
              <a:t>FLES, ELLs, and ESOL</a:t>
            </a:r>
            <a:br>
              <a:rPr lang="en-US" dirty="0" smtClean="0">
                <a:latin typeface="Elephant" pitchFamily="18" charset="0"/>
              </a:rPr>
            </a:br>
            <a:r>
              <a:rPr lang="en-US" dirty="0" smtClean="0">
                <a:latin typeface="Elephant" pitchFamily="18" charset="0"/>
              </a:rPr>
              <a:t>Programs</a:t>
            </a:r>
            <a:br>
              <a:rPr lang="en-US" dirty="0" smtClean="0">
                <a:latin typeface="Elephant" pitchFamily="18" charset="0"/>
              </a:rPr>
            </a:br>
            <a:r>
              <a:rPr lang="en-US" dirty="0" smtClean="0">
                <a:latin typeface="Elephant" pitchFamily="18" charset="0"/>
              </a:rPr>
              <a:t/>
            </a:r>
            <a:br>
              <a:rPr lang="en-US" dirty="0" smtClean="0">
                <a:latin typeface="Elephant" pitchFamily="18" charset="0"/>
              </a:rPr>
            </a:br>
            <a:r>
              <a:rPr lang="en-US" sz="3600" dirty="0" smtClean="0">
                <a:latin typeface="Elephant" pitchFamily="18" charset="0"/>
              </a:rPr>
              <a:t>2013 PTA Presentation</a:t>
            </a:r>
            <a:br>
              <a:rPr lang="en-US" sz="3600" dirty="0" smtClean="0">
                <a:latin typeface="Elephant" pitchFamily="18" charset="0"/>
              </a:rPr>
            </a:br>
            <a:r>
              <a:rPr lang="en-US" sz="3600" dirty="0">
                <a:latin typeface="Elephant" pitchFamily="18" charset="0"/>
              </a:rPr>
              <a:t/>
            </a:r>
            <a:br>
              <a:rPr lang="en-US" sz="3600" dirty="0">
                <a:latin typeface="Elephant" pitchFamily="18" charset="0"/>
              </a:rPr>
            </a:br>
            <a:r>
              <a:rPr lang="en-US" sz="2200" dirty="0" smtClean="0">
                <a:latin typeface="Elephant" pitchFamily="18" charset="0"/>
              </a:rPr>
              <a:t>presenters </a:t>
            </a:r>
            <a:br>
              <a:rPr lang="en-US" sz="2200" dirty="0" smtClean="0">
                <a:latin typeface="Elephant" pitchFamily="18" charset="0"/>
              </a:rPr>
            </a:br>
            <a:r>
              <a:rPr lang="en-US" sz="2200" dirty="0" smtClean="0">
                <a:latin typeface="Elephant" pitchFamily="18" charset="0"/>
              </a:rPr>
              <a:t>Karen E. </a:t>
            </a:r>
            <a:r>
              <a:rPr lang="en-US" sz="2200" dirty="0" err="1" smtClean="0">
                <a:latin typeface="Elephant" pitchFamily="18" charset="0"/>
              </a:rPr>
              <a:t>Murano</a:t>
            </a:r>
            <a:r>
              <a:rPr lang="en-US" sz="2200" dirty="0">
                <a:latin typeface="Elephant" pitchFamily="18" charset="0"/>
              </a:rPr>
              <a:t> </a:t>
            </a:r>
            <a:r>
              <a:rPr lang="en-US" sz="2200" dirty="0" smtClean="0">
                <a:latin typeface="Elephant" pitchFamily="18" charset="0"/>
              </a:rPr>
              <a:t>and Edna McClure</a:t>
            </a:r>
            <a:endParaRPr lang="en-US" sz="2200" dirty="0">
              <a:latin typeface="Elephant" pitchFamily="18" charset="0"/>
            </a:endParaRPr>
          </a:p>
        </p:txBody>
      </p:sp>
      <p:pic>
        <p:nvPicPr>
          <p:cNvPr id="1026" name="Picture 2" descr="http://secondhilllane.stratfordk12.org/../images/customer-images/Misc/frontsigns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2203" y="3119907"/>
            <a:ext cx="1850533" cy="139132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own of Stratford Connecticut Se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724400"/>
            <a:ext cx="1336073" cy="13360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97737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609600"/>
            <a:ext cx="7772400" cy="881890"/>
          </a:xfrm>
        </p:spPr>
        <p:txBody>
          <a:bodyPr/>
          <a:lstStyle/>
          <a:p>
            <a:r>
              <a:rPr lang="en-US" dirty="0" smtClean="0">
                <a:latin typeface="Arial" pitchFamily="34" charset="0"/>
                <a:cs typeface="Arial" pitchFamily="34" charset="0"/>
              </a:rPr>
              <a:t>Kindergarten</a:t>
            </a:r>
            <a:endParaRPr lang="en-US" dirty="0">
              <a:latin typeface="Arial" pitchFamily="34" charset="0"/>
              <a:cs typeface="Arial" pitchFamily="34" charset="0"/>
            </a:endParaRPr>
          </a:p>
        </p:txBody>
      </p:sp>
      <p:sp>
        <p:nvSpPr>
          <p:cNvPr id="3" name="Subtitle 2"/>
          <p:cNvSpPr>
            <a:spLocks noGrp="1"/>
          </p:cNvSpPr>
          <p:nvPr>
            <p:ph type="subTitle" idx="1"/>
          </p:nvPr>
        </p:nvSpPr>
        <p:spPr>
          <a:xfrm>
            <a:off x="1295400" y="1600200"/>
            <a:ext cx="6477000" cy="4038600"/>
          </a:xfrm>
        </p:spPr>
        <p:txBody>
          <a:bodyPr>
            <a:normAutofit/>
          </a:bodyPr>
          <a:lstStyle/>
          <a:p>
            <a:pPr algn="l"/>
            <a:r>
              <a:rPr lang="en-US" sz="1600" b="1" dirty="0" err="1" smtClean="0">
                <a:solidFill>
                  <a:schemeClr val="tx1"/>
                </a:solidFill>
                <a:latin typeface="Arial" pitchFamily="34" charset="0"/>
                <a:cs typeface="Arial" pitchFamily="34" charset="0"/>
              </a:rPr>
              <a:t>Unidades</a:t>
            </a:r>
            <a:r>
              <a:rPr lang="en-US" sz="1600" b="1" dirty="0" smtClean="0">
                <a:solidFill>
                  <a:schemeClr val="tx1"/>
                </a:solidFill>
                <a:latin typeface="Arial" pitchFamily="34" charset="0"/>
                <a:cs typeface="Arial" pitchFamily="34" charset="0"/>
              </a:rPr>
              <a:t>- Units</a:t>
            </a:r>
          </a:p>
          <a:p>
            <a:pPr algn="l"/>
            <a:endParaRPr lang="en-US" sz="1600" b="1" dirty="0" smtClean="0">
              <a:solidFill>
                <a:schemeClr val="tx1"/>
              </a:solidFill>
              <a:latin typeface="Arial" pitchFamily="34" charset="0"/>
              <a:cs typeface="Arial" pitchFamily="34" charset="0"/>
            </a:endParaRPr>
          </a:p>
          <a:p>
            <a:pPr algn="l"/>
            <a:r>
              <a:rPr lang="en-US" sz="1400" dirty="0" smtClean="0">
                <a:solidFill>
                  <a:schemeClr val="tx1"/>
                </a:solidFill>
                <a:latin typeface="Arial" pitchFamily="34" charset="0"/>
                <a:cs typeface="Arial" pitchFamily="34" charset="0"/>
              </a:rPr>
              <a:t>Los </a:t>
            </a:r>
            <a:r>
              <a:rPr lang="en-US" sz="1400" dirty="0" err="1" smtClean="0">
                <a:solidFill>
                  <a:schemeClr val="tx1"/>
                </a:solidFill>
                <a:latin typeface="Arial" pitchFamily="34" charset="0"/>
                <a:cs typeface="Arial" pitchFamily="34" charset="0"/>
              </a:rPr>
              <a:t>saludos</a:t>
            </a:r>
            <a:r>
              <a:rPr lang="en-US" sz="1400" dirty="0" smtClean="0">
                <a:solidFill>
                  <a:schemeClr val="tx1"/>
                </a:solidFill>
                <a:latin typeface="Arial" pitchFamily="34" charset="0"/>
                <a:cs typeface="Arial" pitchFamily="34" charset="0"/>
              </a:rPr>
              <a:t>- Greetings</a:t>
            </a:r>
          </a:p>
          <a:p>
            <a:pPr algn="l"/>
            <a:r>
              <a:rPr lang="en-US" sz="1400" dirty="0" err="1" smtClean="0">
                <a:solidFill>
                  <a:schemeClr val="tx1"/>
                </a:solidFill>
                <a:latin typeface="Arial" pitchFamily="34" charset="0"/>
                <a:cs typeface="Arial" pitchFamily="34" charset="0"/>
              </a:rPr>
              <a:t>Mi</a:t>
            </a:r>
            <a:r>
              <a:rPr lang="en-US" sz="1400" dirty="0" smtClean="0">
                <a:solidFill>
                  <a:schemeClr val="tx1"/>
                </a:solidFill>
                <a:latin typeface="Arial" pitchFamily="34" charset="0"/>
                <a:cs typeface="Arial" pitchFamily="34" charset="0"/>
              </a:rPr>
              <a:t> </a:t>
            </a:r>
            <a:r>
              <a:rPr lang="en-US" sz="1400" dirty="0" err="1" smtClean="0">
                <a:solidFill>
                  <a:schemeClr val="tx1"/>
                </a:solidFill>
                <a:latin typeface="Arial" pitchFamily="34" charset="0"/>
                <a:cs typeface="Arial" pitchFamily="34" charset="0"/>
              </a:rPr>
              <a:t>familia</a:t>
            </a:r>
            <a:r>
              <a:rPr lang="en-US" sz="1400" dirty="0" smtClean="0">
                <a:solidFill>
                  <a:schemeClr val="tx1"/>
                </a:solidFill>
                <a:latin typeface="Arial" pitchFamily="34" charset="0"/>
                <a:cs typeface="Arial" pitchFamily="34" charset="0"/>
              </a:rPr>
              <a:t>- My Family</a:t>
            </a:r>
          </a:p>
          <a:p>
            <a:pPr algn="l"/>
            <a:r>
              <a:rPr lang="en-US" sz="1400" dirty="0" smtClean="0">
                <a:solidFill>
                  <a:schemeClr val="tx1"/>
                </a:solidFill>
                <a:latin typeface="Arial" pitchFamily="34" charset="0"/>
                <a:cs typeface="Arial" pitchFamily="34" charset="0"/>
              </a:rPr>
              <a:t>Los </a:t>
            </a:r>
            <a:r>
              <a:rPr lang="en-US" sz="1400" dirty="0" err="1" smtClean="0">
                <a:solidFill>
                  <a:schemeClr val="tx1"/>
                </a:solidFill>
                <a:latin typeface="Arial" pitchFamily="34" charset="0"/>
                <a:cs typeface="Arial" pitchFamily="34" charset="0"/>
              </a:rPr>
              <a:t>colores</a:t>
            </a:r>
            <a:r>
              <a:rPr lang="en-US" sz="1400" dirty="0" smtClean="0">
                <a:solidFill>
                  <a:schemeClr val="tx1"/>
                </a:solidFill>
                <a:latin typeface="Arial" pitchFamily="34" charset="0"/>
                <a:cs typeface="Arial" pitchFamily="34" charset="0"/>
              </a:rPr>
              <a:t>- Colors</a:t>
            </a:r>
          </a:p>
          <a:p>
            <a:pPr algn="l"/>
            <a:r>
              <a:rPr lang="en-US" sz="1400" dirty="0" smtClean="0">
                <a:solidFill>
                  <a:schemeClr val="tx1"/>
                </a:solidFill>
                <a:latin typeface="Arial" pitchFamily="34" charset="0"/>
                <a:cs typeface="Arial" pitchFamily="34" charset="0"/>
              </a:rPr>
              <a:t>La comida- Food</a:t>
            </a:r>
          </a:p>
          <a:p>
            <a:pPr algn="l"/>
            <a:r>
              <a:rPr lang="en-US" sz="1400" dirty="0" smtClean="0">
                <a:solidFill>
                  <a:schemeClr val="tx1"/>
                </a:solidFill>
                <a:latin typeface="Arial" pitchFamily="34" charset="0"/>
                <a:cs typeface="Arial" pitchFamily="34" charset="0"/>
              </a:rPr>
              <a:t>Las </a:t>
            </a:r>
            <a:r>
              <a:rPr lang="en-US" sz="1400" dirty="0" err="1" smtClean="0">
                <a:solidFill>
                  <a:schemeClr val="tx1"/>
                </a:solidFill>
                <a:latin typeface="Arial" pitchFamily="34" charset="0"/>
                <a:cs typeface="Arial" pitchFamily="34" charset="0"/>
              </a:rPr>
              <a:t>letras</a:t>
            </a:r>
            <a:r>
              <a:rPr lang="en-US" sz="1400" dirty="0" smtClean="0">
                <a:solidFill>
                  <a:schemeClr val="tx1"/>
                </a:solidFill>
                <a:latin typeface="Arial" pitchFamily="34" charset="0"/>
                <a:cs typeface="Arial" pitchFamily="34" charset="0"/>
              </a:rPr>
              <a:t> del </a:t>
            </a:r>
            <a:r>
              <a:rPr lang="en-US" sz="1400" dirty="0" err="1" smtClean="0">
                <a:solidFill>
                  <a:schemeClr val="tx1"/>
                </a:solidFill>
                <a:latin typeface="Arial" pitchFamily="34" charset="0"/>
                <a:cs typeface="Arial" pitchFamily="34" charset="0"/>
              </a:rPr>
              <a:t>alfabeto</a:t>
            </a:r>
            <a:r>
              <a:rPr lang="en-US" sz="1400" dirty="0" smtClean="0">
                <a:solidFill>
                  <a:schemeClr val="tx1"/>
                </a:solidFill>
                <a:latin typeface="Arial" pitchFamily="34" charset="0"/>
                <a:cs typeface="Arial" pitchFamily="34" charset="0"/>
              </a:rPr>
              <a:t>- The Letters of the Alphabet</a:t>
            </a:r>
          </a:p>
          <a:p>
            <a:pPr algn="l"/>
            <a:r>
              <a:rPr lang="en-US" sz="1400" dirty="0" smtClean="0">
                <a:solidFill>
                  <a:schemeClr val="tx1"/>
                </a:solidFill>
                <a:latin typeface="Arial" pitchFamily="34" charset="0"/>
                <a:cs typeface="Arial" pitchFamily="34" charset="0"/>
              </a:rPr>
              <a:t>Los </a:t>
            </a:r>
            <a:r>
              <a:rPr lang="en-US" sz="1400" dirty="0" err="1" smtClean="0">
                <a:solidFill>
                  <a:schemeClr val="tx1"/>
                </a:solidFill>
                <a:latin typeface="Arial" pitchFamily="34" charset="0"/>
                <a:cs typeface="Arial" pitchFamily="34" charset="0"/>
              </a:rPr>
              <a:t>números</a:t>
            </a:r>
            <a:r>
              <a:rPr lang="en-US" sz="1400" dirty="0" smtClean="0">
                <a:solidFill>
                  <a:schemeClr val="tx1"/>
                </a:solidFill>
                <a:latin typeface="Arial" pitchFamily="34" charset="0"/>
                <a:cs typeface="Arial" pitchFamily="34" charset="0"/>
              </a:rPr>
              <a:t>- Numbers</a:t>
            </a:r>
          </a:p>
          <a:p>
            <a:pPr algn="l"/>
            <a:endParaRPr lang="en-US" sz="1400" dirty="0">
              <a:solidFill>
                <a:schemeClr val="tx1"/>
              </a:solidFill>
              <a:latin typeface="Arial" pitchFamily="34" charset="0"/>
              <a:cs typeface="Arial" pitchFamily="34" charset="0"/>
            </a:endParaRPr>
          </a:p>
          <a:p>
            <a:pPr algn="l"/>
            <a:r>
              <a:rPr lang="en-US" sz="1600" b="1" dirty="0" err="1" smtClean="0">
                <a:solidFill>
                  <a:schemeClr val="tx1"/>
                </a:solidFill>
                <a:latin typeface="Arial" pitchFamily="34" charset="0"/>
                <a:cs typeface="Arial" pitchFamily="34" charset="0"/>
              </a:rPr>
              <a:t>Cultura</a:t>
            </a:r>
            <a:r>
              <a:rPr lang="en-US" sz="1600" b="1" dirty="0" smtClean="0">
                <a:solidFill>
                  <a:schemeClr val="tx1"/>
                </a:solidFill>
                <a:latin typeface="Arial" pitchFamily="34" charset="0"/>
                <a:cs typeface="Arial" pitchFamily="34" charset="0"/>
              </a:rPr>
              <a:t>- Culture</a:t>
            </a:r>
          </a:p>
          <a:p>
            <a:pPr algn="l"/>
            <a:endParaRPr lang="en-US" sz="1400" b="1" dirty="0" smtClean="0">
              <a:solidFill>
                <a:schemeClr val="tx1"/>
              </a:solidFill>
              <a:latin typeface="Arial" pitchFamily="34" charset="0"/>
              <a:cs typeface="Arial" pitchFamily="34" charset="0"/>
            </a:endParaRPr>
          </a:p>
          <a:p>
            <a:pPr algn="l"/>
            <a:r>
              <a:rPr lang="en-US" sz="1400" dirty="0" err="1" smtClean="0">
                <a:solidFill>
                  <a:schemeClr val="tx1"/>
                </a:solidFill>
                <a:latin typeface="Arial" pitchFamily="34" charset="0"/>
                <a:cs typeface="Arial" pitchFamily="34" charset="0"/>
              </a:rPr>
              <a:t>Cristóbal</a:t>
            </a:r>
            <a:r>
              <a:rPr lang="en-US" sz="1400" dirty="0" smtClean="0">
                <a:solidFill>
                  <a:schemeClr val="tx1"/>
                </a:solidFill>
                <a:latin typeface="Arial" pitchFamily="34" charset="0"/>
                <a:cs typeface="Arial" pitchFamily="34" charset="0"/>
              </a:rPr>
              <a:t> Colón- Christopher Columbus</a:t>
            </a:r>
          </a:p>
          <a:p>
            <a:pPr algn="l"/>
            <a:r>
              <a:rPr lang="en-US" sz="1400" dirty="0" smtClean="0">
                <a:solidFill>
                  <a:schemeClr val="tx1"/>
                </a:solidFill>
                <a:latin typeface="Arial" pitchFamily="34" charset="0"/>
                <a:cs typeface="Arial" pitchFamily="34" charset="0"/>
              </a:rPr>
              <a:t>Las Posadas- Holiday in Latin America</a:t>
            </a:r>
          </a:p>
          <a:p>
            <a:pPr algn="l"/>
            <a:r>
              <a:rPr lang="en-US" sz="1400" dirty="0" smtClean="0">
                <a:solidFill>
                  <a:schemeClr val="tx1"/>
                </a:solidFill>
                <a:latin typeface="Arial" pitchFamily="34" charset="0"/>
                <a:cs typeface="Arial" pitchFamily="34" charset="0"/>
              </a:rPr>
              <a:t>El </a:t>
            </a:r>
            <a:r>
              <a:rPr lang="en-US" sz="1400" dirty="0" err="1" smtClean="0">
                <a:solidFill>
                  <a:schemeClr val="tx1"/>
                </a:solidFill>
                <a:latin typeface="Arial" pitchFamily="34" charset="0"/>
                <a:cs typeface="Arial" pitchFamily="34" charset="0"/>
              </a:rPr>
              <a:t>día</a:t>
            </a:r>
            <a:r>
              <a:rPr lang="en-US" sz="1400" dirty="0" smtClean="0">
                <a:solidFill>
                  <a:schemeClr val="tx1"/>
                </a:solidFill>
                <a:latin typeface="Arial" pitchFamily="34" charset="0"/>
                <a:cs typeface="Arial" pitchFamily="34" charset="0"/>
              </a:rPr>
              <a:t> del </a:t>
            </a:r>
            <a:r>
              <a:rPr lang="en-US" sz="1400" dirty="0" err="1" smtClean="0">
                <a:solidFill>
                  <a:schemeClr val="tx1"/>
                </a:solidFill>
                <a:latin typeface="Arial" pitchFamily="34" charset="0"/>
                <a:cs typeface="Arial" pitchFamily="34" charset="0"/>
              </a:rPr>
              <a:t>amor</a:t>
            </a:r>
            <a:r>
              <a:rPr lang="en-US" sz="1400" dirty="0" smtClean="0">
                <a:solidFill>
                  <a:schemeClr val="tx1"/>
                </a:solidFill>
                <a:latin typeface="Arial" pitchFamily="34" charset="0"/>
                <a:cs typeface="Arial" pitchFamily="34" charset="0"/>
              </a:rPr>
              <a:t>- Valentine’s Day</a:t>
            </a:r>
          </a:p>
          <a:p>
            <a:pPr algn="l"/>
            <a:r>
              <a:rPr lang="en-US" sz="1400" dirty="0" err="1" smtClean="0">
                <a:solidFill>
                  <a:schemeClr val="tx1"/>
                </a:solidFill>
                <a:latin typeface="Arial" pitchFamily="34" charset="0"/>
                <a:cs typeface="Arial" pitchFamily="34" charset="0"/>
              </a:rPr>
              <a:t>Cinco</a:t>
            </a:r>
            <a:r>
              <a:rPr lang="en-US" sz="1400" dirty="0" smtClean="0">
                <a:solidFill>
                  <a:schemeClr val="tx1"/>
                </a:solidFill>
                <a:latin typeface="Arial" pitchFamily="34" charset="0"/>
                <a:cs typeface="Arial" pitchFamily="34" charset="0"/>
              </a:rPr>
              <a:t> de Mayo</a:t>
            </a:r>
          </a:p>
          <a:p>
            <a:pPr algn="l"/>
            <a:endParaRPr lang="en-US" sz="1400" dirty="0" smtClean="0">
              <a:solidFill>
                <a:schemeClr val="tx1"/>
              </a:solidFill>
              <a:latin typeface="Arial" pitchFamily="34" charset="0"/>
              <a:cs typeface="Arial" pitchFamily="34" charset="0"/>
            </a:endParaRPr>
          </a:p>
        </p:txBody>
      </p:sp>
      <p:pic>
        <p:nvPicPr>
          <p:cNvPr id="2050" name="Picture 2" descr="C:\Documents and Settings\Owner\Local Settings\Temporary Internet Files\Content.IE5\0K4CG1ZN\MC90010483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2578" y="1676400"/>
            <a:ext cx="2129850" cy="12192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Documents and Settings\Owner\Local Settings\Temporary Internet Files\Content.IE5\0K4CG1ZN\MC90043521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8800" y="4419600"/>
            <a:ext cx="1116013" cy="1416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94930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kmurano\Pictures\Multicultural Day Passports I\IMG_458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38090"/>
            <a:ext cx="8885238" cy="6664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24805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457201"/>
            <a:ext cx="7696200" cy="990600"/>
          </a:xfrm>
        </p:spPr>
        <p:txBody>
          <a:bodyPr/>
          <a:lstStyle/>
          <a:p>
            <a:r>
              <a:rPr lang="en-US" dirty="0" smtClean="0">
                <a:latin typeface="Arial" pitchFamily="34" charset="0"/>
                <a:cs typeface="Arial" pitchFamily="34" charset="0"/>
              </a:rPr>
              <a:t>First Grade</a:t>
            </a:r>
            <a:endParaRPr lang="en-US" dirty="0"/>
          </a:p>
        </p:txBody>
      </p:sp>
      <p:sp>
        <p:nvSpPr>
          <p:cNvPr id="3" name="Subtitle 2"/>
          <p:cNvSpPr>
            <a:spLocks noGrp="1"/>
          </p:cNvSpPr>
          <p:nvPr>
            <p:ph type="subTitle" idx="1"/>
          </p:nvPr>
        </p:nvSpPr>
        <p:spPr>
          <a:xfrm>
            <a:off x="1219200" y="1447800"/>
            <a:ext cx="6553200" cy="4191000"/>
          </a:xfrm>
        </p:spPr>
        <p:txBody>
          <a:bodyPr>
            <a:normAutofit/>
          </a:bodyPr>
          <a:lstStyle/>
          <a:p>
            <a:pPr algn="l"/>
            <a:r>
              <a:rPr lang="en-US" sz="1600" b="1" dirty="0" err="1" smtClean="0">
                <a:solidFill>
                  <a:schemeClr val="tx1"/>
                </a:solidFill>
                <a:latin typeface="Arial" pitchFamily="34" charset="0"/>
                <a:cs typeface="Arial" pitchFamily="34" charset="0"/>
              </a:rPr>
              <a:t>Unidades</a:t>
            </a:r>
            <a:r>
              <a:rPr lang="en-US" sz="1600" b="1" dirty="0" smtClean="0">
                <a:solidFill>
                  <a:schemeClr val="tx1"/>
                </a:solidFill>
                <a:latin typeface="Arial" pitchFamily="34" charset="0"/>
                <a:cs typeface="Arial" pitchFamily="34" charset="0"/>
              </a:rPr>
              <a:t>- Units</a:t>
            </a:r>
          </a:p>
          <a:p>
            <a:pPr algn="l"/>
            <a:endParaRPr lang="en-US" sz="1400" b="1" dirty="0" smtClean="0">
              <a:solidFill>
                <a:schemeClr val="tx1"/>
              </a:solidFill>
              <a:latin typeface="Arial" pitchFamily="34" charset="0"/>
              <a:cs typeface="Arial" pitchFamily="34" charset="0"/>
            </a:endParaRPr>
          </a:p>
          <a:p>
            <a:pPr algn="l"/>
            <a:r>
              <a:rPr lang="en-US" sz="1400" dirty="0" smtClean="0">
                <a:solidFill>
                  <a:schemeClr val="tx1"/>
                </a:solidFill>
                <a:latin typeface="Arial" pitchFamily="34" charset="0"/>
                <a:cs typeface="Arial" pitchFamily="34" charset="0"/>
              </a:rPr>
              <a:t>El </a:t>
            </a:r>
            <a:r>
              <a:rPr lang="en-US" sz="1400" dirty="0" err="1">
                <a:solidFill>
                  <a:schemeClr val="tx1"/>
                </a:solidFill>
                <a:latin typeface="Arial" pitchFamily="34" charset="0"/>
                <a:cs typeface="Arial" pitchFamily="34" charset="0"/>
              </a:rPr>
              <a:t>c</a:t>
            </a:r>
            <a:r>
              <a:rPr lang="en-US" sz="1400" dirty="0" err="1" smtClean="0">
                <a:solidFill>
                  <a:schemeClr val="tx1"/>
                </a:solidFill>
                <a:latin typeface="Arial" pitchFamily="34" charset="0"/>
                <a:cs typeface="Arial" pitchFamily="34" charset="0"/>
              </a:rPr>
              <a:t>alendario</a:t>
            </a:r>
            <a:r>
              <a:rPr lang="en-US" sz="1400" dirty="0" smtClean="0">
                <a:solidFill>
                  <a:schemeClr val="tx1"/>
                </a:solidFill>
                <a:latin typeface="Arial" pitchFamily="34" charset="0"/>
                <a:cs typeface="Arial" pitchFamily="34" charset="0"/>
              </a:rPr>
              <a:t>- Calendar</a:t>
            </a:r>
          </a:p>
          <a:p>
            <a:pPr algn="l"/>
            <a:r>
              <a:rPr lang="en-US" sz="1400" dirty="0" smtClean="0">
                <a:solidFill>
                  <a:schemeClr val="tx1"/>
                </a:solidFill>
                <a:latin typeface="Arial" pitchFamily="34" charset="0"/>
                <a:cs typeface="Arial" pitchFamily="34" charset="0"/>
              </a:rPr>
              <a:t>Los </a:t>
            </a:r>
            <a:r>
              <a:rPr lang="en-US" sz="1400" dirty="0" err="1" smtClean="0">
                <a:solidFill>
                  <a:schemeClr val="tx1"/>
                </a:solidFill>
                <a:latin typeface="Arial" pitchFamily="34" charset="0"/>
                <a:cs typeface="Arial" pitchFamily="34" charset="0"/>
              </a:rPr>
              <a:t>números</a:t>
            </a:r>
            <a:r>
              <a:rPr lang="en-US" sz="1400" dirty="0" smtClean="0">
                <a:solidFill>
                  <a:schemeClr val="tx1"/>
                </a:solidFill>
                <a:latin typeface="Arial" pitchFamily="34" charset="0"/>
                <a:cs typeface="Arial" pitchFamily="34" charset="0"/>
              </a:rPr>
              <a:t>- Numbers</a:t>
            </a:r>
          </a:p>
          <a:p>
            <a:pPr algn="l"/>
            <a:r>
              <a:rPr lang="en-US" sz="1400" dirty="0" smtClean="0">
                <a:solidFill>
                  <a:schemeClr val="tx1"/>
                </a:solidFill>
                <a:latin typeface="Arial" pitchFamily="34" charset="0"/>
                <a:cs typeface="Arial" pitchFamily="34" charset="0"/>
              </a:rPr>
              <a:t>El </a:t>
            </a:r>
            <a:r>
              <a:rPr lang="en-US" sz="1400" dirty="0" err="1" smtClean="0">
                <a:solidFill>
                  <a:schemeClr val="tx1"/>
                </a:solidFill>
                <a:latin typeface="Arial" pitchFamily="34" charset="0"/>
                <a:cs typeface="Arial" pitchFamily="34" charset="0"/>
              </a:rPr>
              <a:t>cuerpo</a:t>
            </a:r>
            <a:r>
              <a:rPr lang="en-US" sz="1400" dirty="0" smtClean="0">
                <a:solidFill>
                  <a:schemeClr val="tx1"/>
                </a:solidFill>
                <a:latin typeface="Arial" pitchFamily="34" charset="0"/>
                <a:cs typeface="Arial" pitchFamily="34" charset="0"/>
              </a:rPr>
              <a:t> </a:t>
            </a:r>
            <a:r>
              <a:rPr lang="en-US" sz="1400" dirty="0" err="1" smtClean="0">
                <a:solidFill>
                  <a:schemeClr val="tx1"/>
                </a:solidFill>
                <a:latin typeface="Arial" pitchFamily="34" charset="0"/>
                <a:cs typeface="Arial" pitchFamily="34" charset="0"/>
              </a:rPr>
              <a:t>humano</a:t>
            </a:r>
            <a:r>
              <a:rPr lang="en-US" sz="1400" dirty="0" smtClean="0">
                <a:solidFill>
                  <a:schemeClr val="tx1"/>
                </a:solidFill>
                <a:latin typeface="Arial" pitchFamily="34" charset="0"/>
                <a:cs typeface="Arial" pitchFamily="34" charset="0"/>
              </a:rPr>
              <a:t>- The Human Body</a:t>
            </a:r>
          </a:p>
          <a:p>
            <a:pPr algn="l"/>
            <a:r>
              <a:rPr lang="en-US" sz="1400" dirty="0" err="1" smtClean="0">
                <a:solidFill>
                  <a:schemeClr val="tx1"/>
                </a:solidFill>
                <a:latin typeface="Arial" pitchFamily="34" charset="0"/>
                <a:cs typeface="Arial" pitchFamily="34" charset="0"/>
              </a:rPr>
              <a:t>Vocabulario</a:t>
            </a:r>
            <a:r>
              <a:rPr lang="en-US" sz="1400" dirty="0" smtClean="0">
                <a:solidFill>
                  <a:schemeClr val="tx1"/>
                </a:solidFill>
                <a:latin typeface="Arial" pitchFamily="34" charset="0"/>
                <a:cs typeface="Arial" pitchFamily="34" charset="0"/>
              </a:rPr>
              <a:t> de la </a:t>
            </a:r>
            <a:r>
              <a:rPr lang="en-US" sz="1400" dirty="0" err="1" smtClean="0">
                <a:solidFill>
                  <a:schemeClr val="tx1"/>
                </a:solidFill>
                <a:latin typeface="Arial" pitchFamily="34" charset="0"/>
                <a:cs typeface="Arial" pitchFamily="34" charset="0"/>
              </a:rPr>
              <a:t>clase</a:t>
            </a:r>
            <a:r>
              <a:rPr lang="en-US" sz="1400" dirty="0" smtClean="0">
                <a:solidFill>
                  <a:schemeClr val="tx1"/>
                </a:solidFill>
                <a:latin typeface="Arial" pitchFamily="34" charset="0"/>
                <a:cs typeface="Arial" pitchFamily="34" charset="0"/>
              </a:rPr>
              <a:t>- Classroom Vocabulary</a:t>
            </a:r>
          </a:p>
          <a:p>
            <a:pPr algn="l"/>
            <a:r>
              <a:rPr lang="en-US" sz="1400" dirty="0" smtClean="0">
                <a:solidFill>
                  <a:schemeClr val="tx1"/>
                </a:solidFill>
                <a:latin typeface="Arial" pitchFamily="34" charset="0"/>
                <a:cs typeface="Arial" pitchFamily="34" charset="0"/>
              </a:rPr>
              <a:t>La </a:t>
            </a:r>
            <a:r>
              <a:rPr lang="en-US" sz="1400" dirty="0" err="1" smtClean="0">
                <a:solidFill>
                  <a:schemeClr val="tx1"/>
                </a:solidFill>
                <a:latin typeface="Arial" pitchFamily="34" charset="0"/>
                <a:cs typeface="Arial" pitchFamily="34" charset="0"/>
              </a:rPr>
              <a:t>ropa</a:t>
            </a:r>
            <a:r>
              <a:rPr lang="en-US" sz="1400" dirty="0" smtClean="0">
                <a:solidFill>
                  <a:schemeClr val="tx1"/>
                </a:solidFill>
                <a:latin typeface="Arial" pitchFamily="34" charset="0"/>
                <a:cs typeface="Arial" pitchFamily="34" charset="0"/>
              </a:rPr>
              <a:t>- Clothing</a:t>
            </a:r>
          </a:p>
          <a:p>
            <a:pPr algn="l"/>
            <a:r>
              <a:rPr lang="en-US" sz="1400" dirty="0" err="1" smtClean="0">
                <a:solidFill>
                  <a:schemeClr val="tx1"/>
                </a:solidFill>
                <a:latin typeface="Arial" pitchFamily="34" charset="0"/>
                <a:cs typeface="Arial" pitchFamily="34" charset="0"/>
              </a:rPr>
              <a:t>Zoophonics</a:t>
            </a:r>
            <a:r>
              <a:rPr lang="en-US" sz="1400" dirty="0" smtClean="0">
                <a:solidFill>
                  <a:schemeClr val="tx1"/>
                </a:solidFill>
                <a:latin typeface="Arial" pitchFamily="34" charset="0"/>
                <a:cs typeface="Arial" pitchFamily="34" charset="0"/>
              </a:rPr>
              <a:t>- Alphabet Program</a:t>
            </a:r>
          </a:p>
          <a:p>
            <a:pPr algn="l"/>
            <a:endParaRPr lang="en-US" sz="1400" dirty="0" smtClean="0">
              <a:solidFill>
                <a:schemeClr val="tx1"/>
              </a:solidFill>
              <a:latin typeface="Arial" pitchFamily="34" charset="0"/>
              <a:cs typeface="Arial" pitchFamily="34" charset="0"/>
            </a:endParaRPr>
          </a:p>
          <a:p>
            <a:pPr algn="l"/>
            <a:r>
              <a:rPr lang="en-US" sz="1600" b="1" dirty="0" err="1" smtClean="0">
                <a:solidFill>
                  <a:schemeClr val="tx1"/>
                </a:solidFill>
                <a:latin typeface="Arial" pitchFamily="34" charset="0"/>
                <a:cs typeface="Arial" pitchFamily="34" charset="0"/>
              </a:rPr>
              <a:t>Cultura</a:t>
            </a:r>
            <a:r>
              <a:rPr lang="en-US" sz="1600" b="1" dirty="0" smtClean="0">
                <a:solidFill>
                  <a:schemeClr val="tx1"/>
                </a:solidFill>
                <a:latin typeface="Arial" pitchFamily="34" charset="0"/>
                <a:cs typeface="Arial" pitchFamily="34" charset="0"/>
              </a:rPr>
              <a:t>- Culture</a:t>
            </a:r>
          </a:p>
          <a:p>
            <a:pPr algn="l"/>
            <a:endParaRPr lang="en-US" sz="1400" b="1" dirty="0" smtClean="0">
              <a:solidFill>
                <a:schemeClr val="tx1"/>
              </a:solidFill>
              <a:latin typeface="Arial" pitchFamily="34" charset="0"/>
              <a:cs typeface="Arial" pitchFamily="34" charset="0"/>
            </a:endParaRPr>
          </a:p>
          <a:p>
            <a:pPr algn="l"/>
            <a:r>
              <a:rPr lang="en-US" sz="1400" dirty="0" err="1" smtClean="0">
                <a:solidFill>
                  <a:schemeClr val="tx1"/>
                </a:solidFill>
                <a:latin typeface="Arial" pitchFamily="34" charset="0"/>
                <a:cs typeface="Arial" pitchFamily="34" charset="0"/>
              </a:rPr>
              <a:t>Cristóbal</a:t>
            </a:r>
            <a:r>
              <a:rPr lang="en-US" sz="1400" dirty="0" smtClean="0">
                <a:solidFill>
                  <a:schemeClr val="tx1"/>
                </a:solidFill>
                <a:latin typeface="Arial" pitchFamily="34" charset="0"/>
                <a:cs typeface="Arial" pitchFamily="34" charset="0"/>
              </a:rPr>
              <a:t> Colón- Christopher Columbus</a:t>
            </a:r>
          </a:p>
          <a:p>
            <a:pPr algn="l"/>
            <a:r>
              <a:rPr lang="en-US" sz="1400" dirty="0" smtClean="0">
                <a:solidFill>
                  <a:schemeClr val="tx1"/>
                </a:solidFill>
                <a:latin typeface="Arial" pitchFamily="34" charset="0"/>
                <a:cs typeface="Arial" pitchFamily="34" charset="0"/>
              </a:rPr>
              <a:t>Las Posadas- Holiday in Latin America</a:t>
            </a:r>
          </a:p>
          <a:p>
            <a:pPr algn="l"/>
            <a:r>
              <a:rPr lang="en-US" sz="1400" dirty="0" smtClean="0">
                <a:solidFill>
                  <a:schemeClr val="tx1"/>
                </a:solidFill>
                <a:latin typeface="Arial" pitchFamily="34" charset="0"/>
                <a:cs typeface="Arial" pitchFamily="34" charset="0"/>
              </a:rPr>
              <a:t>El </a:t>
            </a:r>
            <a:r>
              <a:rPr lang="en-US" sz="1400" dirty="0" err="1" smtClean="0">
                <a:solidFill>
                  <a:schemeClr val="tx1"/>
                </a:solidFill>
                <a:latin typeface="Arial" pitchFamily="34" charset="0"/>
                <a:cs typeface="Arial" pitchFamily="34" charset="0"/>
              </a:rPr>
              <a:t>día</a:t>
            </a:r>
            <a:r>
              <a:rPr lang="en-US" sz="1400" dirty="0" smtClean="0">
                <a:solidFill>
                  <a:schemeClr val="tx1"/>
                </a:solidFill>
                <a:latin typeface="Arial" pitchFamily="34" charset="0"/>
                <a:cs typeface="Arial" pitchFamily="34" charset="0"/>
              </a:rPr>
              <a:t> del </a:t>
            </a:r>
            <a:r>
              <a:rPr lang="en-US" sz="1400" dirty="0" err="1" smtClean="0">
                <a:solidFill>
                  <a:schemeClr val="tx1"/>
                </a:solidFill>
                <a:latin typeface="Arial" pitchFamily="34" charset="0"/>
                <a:cs typeface="Arial" pitchFamily="34" charset="0"/>
              </a:rPr>
              <a:t>amor</a:t>
            </a:r>
            <a:r>
              <a:rPr lang="en-US" sz="1400" dirty="0" smtClean="0">
                <a:solidFill>
                  <a:schemeClr val="tx1"/>
                </a:solidFill>
                <a:latin typeface="Arial" pitchFamily="34" charset="0"/>
                <a:cs typeface="Arial" pitchFamily="34" charset="0"/>
              </a:rPr>
              <a:t>- </a:t>
            </a:r>
            <a:r>
              <a:rPr lang="en-US" sz="1400" dirty="0">
                <a:solidFill>
                  <a:schemeClr val="tx1"/>
                </a:solidFill>
                <a:latin typeface="Arial" pitchFamily="34" charset="0"/>
                <a:cs typeface="Arial" pitchFamily="34" charset="0"/>
              </a:rPr>
              <a:t>Valentine’s Day</a:t>
            </a:r>
            <a:endParaRPr lang="en-US" sz="1400" dirty="0" smtClean="0">
              <a:solidFill>
                <a:schemeClr val="tx1"/>
              </a:solidFill>
              <a:latin typeface="Arial" pitchFamily="34" charset="0"/>
              <a:cs typeface="Arial" pitchFamily="34" charset="0"/>
            </a:endParaRPr>
          </a:p>
          <a:p>
            <a:pPr algn="l"/>
            <a:r>
              <a:rPr lang="en-US" sz="1400" dirty="0" err="1" smtClean="0">
                <a:solidFill>
                  <a:schemeClr val="tx1"/>
                </a:solidFill>
                <a:latin typeface="Arial" pitchFamily="34" charset="0"/>
                <a:cs typeface="Arial" pitchFamily="34" charset="0"/>
              </a:rPr>
              <a:t>Cinco</a:t>
            </a:r>
            <a:r>
              <a:rPr lang="en-US" sz="1400" dirty="0" smtClean="0">
                <a:solidFill>
                  <a:schemeClr val="tx1"/>
                </a:solidFill>
                <a:latin typeface="Arial" pitchFamily="34" charset="0"/>
                <a:cs typeface="Arial" pitchFamily="34" charset="0"/>
              </a:rPr>
              <a:t> de Mayo</a:t>
            </a:r>
          </a:p>
          <a:p>
            <a:pPr algn="l"/>
            <a:endParaRPr lang="en-US" sz="1400" dirty="0" smtClean="0">
              <a:solidFill>
                <a:schemeClr val="tx1"/>
              </a:solidFill>
              <a:latin typeface="Arial" pitchFamily="34" charset="0"/>
              <a:cs typeface="Arial" pitchFamily="34" charset="0"/>
            </a:endParaRPr>
          </a:p>
          <a:p>
            <a:pPr algn="l"/>
            <a:endParaRPr lang="en-US" sz="1400" dirty="0">
              <a:latin typeface="Arial" pitchFamily="34" charset="0"/>
              <a:cs typeface="Arial" pitchFamily="34" charset="0"/>
            </a:endParaRPr>
          </a:p>
        </p:txBody>
      </p:sp>
      <p:pic>
        <p:nvPicPr>
          <p:cNvPr id="4099" name="Picture 3" descr="C:\Documents and Settings\Owner\Local Settings\Temporary Internet Files\Content.IE5\OVDH5GH7\MC90043436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8400" y="4038600"/>
            <a:ext cx="1841500" cy="1673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3570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Second Grade</a:t>
            </a:r>
            <a:endParaRPr lang="en-US" dirty="0"/>
          </a:p>
        </p:txBody>
      </p:sp>
      <p:sp>
        <p:nvSpPr>
          <p:cNvPr id="3" name="Content Placeholder 2"/>
          <p:cNvSpPr>
            <a:spLocks noGrp="1"/>
          </p:cNvSpPr>
          <p:nvPr>
            <p:ph idx="1"/>
          </p:nvPr>
        </p:nvSpPr>
        <p:spPr>
          <a:xfrm>
            <a:off x="1295400" y="1371600"/>
            <a:ext cx="6781800" cy="4495800"/>
          </a:xfrm>
        </p:spPr>
        <p:txBody>
          <a:bodyPr>
            <a:normAutofit/>
          </a:bodyPr>
          <a:lstStyle/>
          <a:p>
            <a:pPr marL="0" indent="0">
              <a:buNone/>
            </a:pPr>
            <a:r>
              <a:rPr lang="en-US" sz="1600" b="1" dirty="0" err="1" smtClean="0">
                <a:solidFill>
                  <a:schemeClr val="tx1"/>
                </a:solidFill>
                <a:latin typeface="Arial" pitchFamily="34" charset="0"/>
                <a:cs typeface="Arial" pitchFamily="34" charset="0"/>
              </a:rPr>
              <a:t>Unidades</a:t>
            </a:r>
            <a:r>
              <a:rPr lang="en-US" sz="1600" b="1" dirty="0" smtClean="0">
                <a:solidFill>
                  <a:schemeClr val="tx1"/>
                </a:solidFill>
                <a:latin typeface="Arial" pitchFamily="34" charset="0"/>
                <a:cs typeface="Arial" pitchFamily="34" charset="0"/>
              </a:rPr>
              <a:t>- Units</a:t>
            </a:r>
          </a:p>
          <a:p>
            <a:pPr marL="0" indent="0">
              <a:buNone/>
            </a:pPr>
            <a:endParaRPr lang="en-US" sz="1400" b="1" dirty="0" smtClean="0">
              <a:solidFill>
                <a:schemeClr val="tx1"/>
              </a:solidFill>
              <a:latin typeface="Arial" pitchFamily="34" charset="0"/>
              <a:cs typeface="Arial" pitchFamily="34" charset="0"/>
            </a:endParaRPr>
          </a:p>
          <a:p>
            <a:pPr marL="0" indent="0">
              <a:buNone/>
            </a:pPr>
            <a:r>
              <a:rPr lang="en-US" sz="1400" dirty="0" smtClean="0">
                <a:solidFill>
                  <a:schemeClr val="tx1"/>
                </a:solidFill>
                <a:latin typeface="Arial" pitchFamily="34" charset="0"/>
                <a:cs typeface="Arial" pitchFamily="34" charset="0"/>
              </a:rPr>
              <a:t>Los </a:t>
            </a:r>
            <a:r>
              <a:rPr lang="en-US" sz="1400" dirty="0" err="1" smtClean="0">
                <a:solidFill>
                  <a:schemeClr val="tx1"/>
                </a:solidFill>
                <a:latin typeface="Arial" pitchFamily="34" charset="0"/>
                <a:cs typeface="Arial" pitchFamily="34" charset="0"/>
              </a:rPr>
              <a:t>meses</a:t>
            </a:r>
            <a:r>
              <a:rPr lang="en-US" sz="1400" dirty="0" smtClean="0">
                <a:solidFill>
                  <a:schemeClr val="tx1"/>
                </a:solidFill>
                <a:latin typeface="Arial" pitchFamily="34" charset="0"/>
                <a:cs typeface="Arial" pitchFamily="34" charset="0"/>
              </a:rPr>
              <a:t>- The Months</a:t>
            </a:r>
          </a:p>
          <a:p>
            <a:pPr marL="0" indent="0">
              <a:buNone/>
            </a:pPr>
            <a:r>
              <a:rPr lang="en-US" sz="1400" dirty="0" smtClean="0">
                <a:solidFill>
                  <a:schemeClr val="tx1"/>
                </a:solidFill>
                <a:latin typeface="Arial" pitchFamily="34" charset="0"/>
                <a:cs typeface="Arial" pitchFamily="34" charset="0"/>
              </a:rPr>
              <a:t>Los </a:t>
            </a:r>
            <a:r>
              <a:rPr lang="en-US" sz="1400" dirty="0" err="1" smtClean="0">
                <a:solidFill>
                  <a:schemeClr val="tx1"/>
                </a:solidFill>
                <a:latin typeface="Arial" pitchFamily="34" charset="0"/>
                <a:cs typeface="Arial" pitchFamily="34" charset="0"/>
              </a:rPr>
              <a:t>números</a:t>
            </a:r>
            <a:r>
              <a:rPr lang="en-US" sz="1400" dirty="0" smtClean="0">
                <a:solidFill>
                  <a:schemeClr val="tx1"/>
                </a:solidFill>
                <a:latin typeface="Arial" pitchFamily="34" charset="0"/>
                <a:cs typeface="Arial" pitchFamily="34" charset="0"/>
              </a:rPr>
              <a:t>- Numbers</a:t>
            </a:r>
          </a:p>
          <a:p>
            <a:pPr marL="0" indent="0">
              <a:buNone/>
            </a:pPr>
            <a:r>
              <a:rPr lang="en-US" sz="1400" dirty="0" smtClean="0">
                <a:solidFill>
                  <a:schemeClr val="tx1"/>
                </a:solidFill>
                <a:latin typeface="Arial" pitchFamily="34" charset="0"/>
                <a:cs typeface="Arial" pitchFamily="34" charset="0"/>
              </a:rPr>
              <a:t>La </a:t>
            </a:r>
            <a:r>
              <a:rPr lang="en-US" sz="1400" dirty="0" err="1" smtClean="0">
                <a:solidFill>
                  <a:schemeClr val="tx1"/>
                </a:solidFill>
                <a:latin typeface="Arial" pitchFamily="34" charset="0"/>
                <a:cs typeface="Arial" pitchFamily="34" charset="0"/>
              </a:rPr>
              <a:t>comunidad</a:t>
            </a:r>
            <a:r>
              <a:rPr lang="en-US" sz="1400" dirty="0" smtClean="0">
                <a:solidFill>
                  <a:schemeClr val="tx1"/>
                </a:solidFill>
                <a:latin typeface="Arial" pitchFamily="34" charset="0"/>
                <a:cs typeface="Arial" pitchFamily="34" charset="0"/>
              </a:rPr>
              <a:t>- The Community</a:t>
            </a:r>
          </a:p>
          <a:p>
            <a:pPr marL="0" indent="0">
              <a:buNone/>
            </a:pPr>
            <a:r>
              <a:rPr lang="en-US" sz="1400" dirty="0" smtClean="0">
                <a:solidFill>
                  <a:schemeClr val="tx1"/>
                </a:solidFill>
                <a:latin typeface="Arial" pitchFamily="34" charset="0"/>
                <a:cs typeface="Arial" pitchFamily="34" charset="0"/>
              </a:rPr>
              <a:t>La comida- Food</a:t>
            </a:r>
          </a:p>
          <a:p>
            <a:pPr marL="0" indent="0">
              <a:buNone/>
            </a:pPr>
            <a:r>
              <a:rPr lang="en-US" sz="1400" dirty="0" smtClean="0">
                <a:solidFill>
                  <a:schemeClr val="tx1"/>
                </a:solidFill>
                <a:latin typeface="Arial" pitchFamily="34" charset="0"/>
                <a:cs typeface="Arial" pitchFamily="34" charset="0"/>
              </a:rPr>
              <a:t>Los </a:t>
            </a:r>
            <a:r>
              <a:rPr lang="en-US" sz="1400" dirty="0" err="1" smtClean="0">
                <a:solidFill>
                  <a:schemeClr val="tx1"/>
                </a:solidFill>
                <a:latin typeface="Arial" pitchFamily="34" charset="0"/>
                <a:cs typeface="Arial" pitchFamily="34" charset="0"/>
              </a:rPr>
              <a:t>animales</a:t>
            </a:r>
            <a:r>
              <a:rPr lang="en-US" sz="1400" dirty="0" smtClean="0">
                <a:solidFill>
                  <a:schemeClr val="tx1"/>
                </a:solidFill>
                <a:latin typeface="Arial" pitchFamily="34" charset="0"/>
                <a:cs typeface="Arial" pitchFamily="34" charset="0"/>
              </a:rPr>
              <a:t>- The Animals</a:t>
            </a:r>
          </a:p>
          <a:p>
            <a:pPr marL="0" indent="0">
              <a:buNone/>
            </a:pPr>
            <a:r>
              <a:rPr lang="en-US" sz="1400" dirty="0" smtClean="0">
                <a:solidFill>
                  <a:schemeClr val="tx1"/>
                </a:solidFill>
                <a:latin typeface="Arial" pitchFamily="34" charset="0"/>
                <a:cs typeface="Arial" pitchFamily="34" charset="0"/>
              </a:rPr>
              <a:t>Los </a:t>
            </a:r>
            <a:r>
              <a:rPr lang="en-US" sz="1400" dirty="0" err="1" smtClean="0">
                <a:solidFill>
                  <a:schemeClr val="tx1"/>
                </a:solidFill>
                <a:latin typeface="Arial" pitchFamily="34" charset="0"/>
                <a:cs typeface="Arial" pitchFamily="34" charset="0"/>
              </a:rPr>
              <a:t>sentimientos</a:t>
            </a:r>
            <a:r>
              <a:rPr lang="en-US" sz="1400" dirty="0" smtClean="0">
                <a:solidFill>
                  <a:schemeClr val="tx1"/>
                </a:solidFill>
                <a:latin typeface="Arial" pitchFamily="34" charset="0"/>
                <a:cs typeface="Arial" pitchFamily="34" charset="0"/>
              </a:rPr>
              <a:t>- Feelings</a:t>
            </a:r>
          </a:p>
          <a:p>
            <a:pPr marL="0" indent="0">
              <a:buNone/>
            </a:pPr>
            <a:r>
              <a:rPr lang="en-US" sz="1400" dirty="0" err="1" smtClean="0">
                <a:latin typeface="Arial" pitchFamily="34" charset="0"/>
                <a:cs typeface="Arial" pitchFamily="34" charset="0"/>
              </a:rPr>
              <a:t>Estrellitas</a:t>
            </a:r>
            <a:r>
              <a:rPr lang="en-US" sz="1400" dirty="0" smtClean="0">
                <a:latin typeface="Arial" pitchFamily="34" charset="0"/>
                <a:cs typeface="Arial" pitchFamily="34" charset="0"/>
              </a:rPr>
              <a:t>- Literacy Program</a:t>
            </a:r>
            <a:endParaRPr lang="en-US" sz="1400" dirty="0" smtClean="0">
              <a:solidFill>
                <a:schemeClr val="tx1"/>
              </a:solidFill>
              <a:latin typeface="Arial" pitchFamily="34" charset="0"/>
              <a:cs typeface="Arial" pitchFamily="34" charset="0"/>
            </a:endParaRPr>
          </a:p>
          <a:p>
            <a:endParaRPr lang="en-US" sz="1400" dirty="0" smtClean="0">
              <a:solidFill>
                <a:schemeClr val="tx1"/>
              </a:solidFill>
              <a:latin typeface="Arial" pitchFamily="34" charset="0"/>
              <a:cs typeface="Arial" pitchFamily="34" charset="0"/>
            </a:endParaRPr>
          </a:p>
          <a:p>
            <a:pPr marL="0" indent="0">
              <a:buNone/>
            </a:pPr>
            <a:r>
              <a:rPr lang="en-US" sz="1600" b="1" dirty="0" err="1" smtClean="0">
                <a:solidFill>
                  <a:schemeClr val="tx1"/>
                </a:solidFill>
                <a:latin typeface="Arial" pitchFamily="34" charset="0"/>
                <a:cs typeface="Arial" pitchFamily="34" charset="0"/>
              </a:rPr>
              <a:t>Cultura</a:t>
            </a:r>
            <a:r>
              <a:rPr lang="en-US" sz="1600" b="1" dirty="0" smtClean="0">
                <a:solidFill>
                  <a:schemeClr val="tx1"/>
                </a:solidFill>
                <a:latin typeface="Arial" pitchFamily="34" charset="0"/>
                <a:cs typeface="Arial" pitchFamily="34" charset="0"/>
              </a:rPr>
              <a:t>- Culture</a:t>
            </a:r>
          </a:p>
          <a:p>
            <a:pPr marL="0" indent="0">
              <a:buNone/>
            </a:pPr>
            <a:endParaRPr lang="en-US" sz="1600" b="1" dirty="0" smtClean="0">
              <a:solidFill>
                <a:schemeClr val="tx1"/>
              </a:solidFill>
              <a:latin typeface="Arial" pitchFamily="34" charset="0"/>
              <a:cs typeface="Arial" pitchFamily="34" charset="0"/>
            </a:endParaRPr>
          </a:p>
          <a:p>
            <a:pPr marL="0" indent="0">
              <a:buNone/>
            </a:pPr>
            <a:r>
              <a:rPr lang="en-US" sz="1400" dirty="0" err="1" smtClean="0">
                <a:solidFill>
                  <a:schemeClr val="tx1"/>
                </a:solidFill>
                <a:latin typeface="Arial" pitchFamily="34" charset="0"/>
                <a:cs typeface="Arial" pitchFamily="34" charset="0"/>
              </a:rPr>
              <a:t>Cristóbal</a:t>
            </a:r>
            <a:r>
              <a:rPr lang="en-US" sz="1400" dirty="0" smtClean="0">
                <a:solidFill>
                  <a:schemeClr val="tx1"/>
                </a:solidFill>
                <a:latin typeface="Arial" pitchFamily="34" charset="0"/>
                <a:cs typeface="Arial" pitchFamily="34" charset="0"/>
              </a:rPr>
              <a:t> Colón- Christopher Columbus</a:t>
            </a:r>
          </a:p>
          <a:p>
            <a:pPr marL="0" indent="0">
              <a:buNone/>
            </a:pPr>
            <a:r>
              <a:rPr lang="en-US" sz="1400" dirty="0" smtClean="0">
                <a:solidFill>
                  <a:schemeClr val="tx1"/>
                </a:solidFill>
                <a:latin typeface="Arial" pitchFamily="34" charset="0"/>
                <a:cs typeface="Arial" pitchFamily="34" charset="0"/>
              </a:rPr>
              <a:t>Las Posadas- Holiday in Latin America</a:t>
            </a:r>
          </a:p>
          <a:p>
            <a:pPr marL="0" indent="0">
              <a:buNone/>
            </a:pPr>
            <a:r>
              <a:rPr lang="en-US" sz="1400" dirty="0" smtClean="0">
                <a:solidFill>
                  <a:schemeClr val="tx1"/>
                </a:solidFill>
                <a:latin typeface="Arial" pitchFamily="34" charset="0"/>
                <a:cs typeface="Arial" pitchFamily="34" charset="0"/>
              </a:rPr>
              <a:t>El </a:t>
            </a:r>
            <a:r>
              <a:rPr lang="en-US" sz="1400" dirty="0" err="1" smtClean="0">
                <a:solidFill>
                  <a:schemeClr val="tx1"/>
                </a:solidFill>
                <a:latin typeface="Arial" pitchFamily="34" charset="0"/>
                <a:cs typeface="Arial" pitchFamily="34" charset="0"/>
              </a:rPr>
              <a:t>día</a:t>
            </a:r>
            <a:r>
              <a:rPr lang="en-US" sz="1400" dirty="0" smtClean="0">
                <a:solidFill>
                  <a:schemeClr val="tx1"/>
                </a:solidFill>
                <a:latin typeface="Arial" pitchFamily="34" charset="0"/>
                <a:cs typeface="Arial" pitchFamily="34" charset="0"/>
              </a:rPr>
              <a:t> del </a:t>
            </a:r>
            <a:r>
              <a:rPr lang="en-US" sz="1400" dirty="0" err="1" smtClean="0">
                <a:solidFill>
                  <a:schemeClr val="tx1"/>
                </a:solidFill>
                <a:latin typeface="Arial" pitchFamily="34" charset="0"/>
                <a:cs typeface="Arial" pitchFamily="34" charset="0"/>
              </a:rPr>
              <a:t>amor</a:t>
            </a:r>
            <a:r>
              <a:rPr lang="en-US" sz="1400" dirty="0" smtClean="0">
                <a:solidFill>
                  <a:schemeClr val="tx1"/>
                </a:solidFill>
                <a:latin typeface="Arial" pitchFamily="34" charset="0"/>
                <a:cs typeface="Arial" pitchFamily="34" charset="0"/>
              </a:rPr>
              <a:t>- </a:t>
            </a:r>
            <a:r>
              <a:rPr lang="en-US" sz="1400" dirty="0">
                <a:latin typeface="Arial" pitchFamily="34" charset="0"/>
                <a:cs typeface="Arial" pitchFamily="34" charset="0"/>
              </a:rPr>
              <a:t>Valentine’s Day</a:t>
            </a:r>
            <a:endParaRPr lang="en-US" sz="1400" dirty="0" smtClean="0">
              <a:solidFill>
                <a:schemeClr val="tx1"/>
              </a:solidFill>
              <a:latin typeface="Arial" pitchFamily="34" charset="0"/>
              <a:cs typeface="Arial" pitchFamily="34" charset="0"/>
            </a:endParaRPr>
          </a:p>
          <a:p>
            <a:pPr marL="0" indent="0">
              <a:buNone/>
            </a:pPr>
            <a:r>
              <a:rPr lang="en-US" sz="1400" dirty="0" err="1" smtClean="0">
                <a:solidFill>
                  <a:schemeClr val="tx1"/>
                </a:solidFill>
                <a:latin typeface="Arial" pitchFamily="34" charset="0"/>
                <a:cs typeface="Arial" pitchFamily="34" charset="0"/>
              </a:rPr>
              <a:t>Cinco</a:t>
            </a:r>
            <a:r>
              <a:rPr lang="en-US" sz="1400" dirty="0" smtClean="0">
                <a:solidFill>
                  <a:schemeClr val="tx1"/>
                </a:solidFill>
                <a:latin typeface="Arial" pitchFamily="34" charset="0"/>
                <a:cs typeface="Arial" pitchFamily="34" charset="0"/>
              </a:rPr>
              <a:t> de Mayo</a:t>
            </a:r>
          </a:p>
          <a:p>
            <a:pPr marL="0" indent="0">
              <a:buNone/>
            </a:pPr>
            <a:endParaRPr lang="en-US" sz="1400" dirty="0">
              <a:latin typeface="Arial" pitchFamily="34" charset="0"/>
              <a:cs typeface="Arial" pitchFamily="34" charset="0"/>
            </a:endParaRPr>
          </a:p>
        </p:txBody>
      </p:sp>
      <p:pic>
        <p:nvPicPr>
          <p:cNvPr id="7170" name="Picture 2" descr="C:\Documents and Settings\Owner\Local Settings\Temporary Internet Files\Content.IE5\0K4CG1ZN\MC90043435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6800" y="4724400"/>
            <a:ext cx="1841500" cy="1476375"/>
          </a:xfrm>
          <a:prstGeom prst="rect">
            <a:avLst/>
          </a:prstGeom>
          <a:noFill/>
          <a:extLst>
            <a:ext uri="{909E8E84-426E-40DD-AFC4-6F175D3DCCD1}">
              <a14:hiddenFill xmlns:a14="http://schemas.microsoft.com/office/drawing/2010/main">
                <a:solidFill>
                  <a:srgbClr val="FFFFFF"/>
                </a:solidFill>
              </a14:hiddenFill>
            </a:ext>
          </a:extLst>
        </p:spPr>
      </p:pic>
      <p:pic>
        <p:nvPicPr>
          <p:cNvPr id="7173" name="Picture 5" descr="C:\Documents and Settings\Owner\Local Settings\Temporary Internet Files\Content.IE5\OVDH5GH7\MC90043436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9082" y="3429000"/>
            <a:ext cx="1841500" cy="1060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37772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Third Grade</a:t>
            </a:r>
            <a:endParaRPr lang="en-US" dirty="0"/>
          </a:p>
        </p:txBody>
      </p:sp>
      <p:sp>
        <p:nvSpPr>
          <p:cNvPr id="3" name="Content Placeholder 2"/>
          <p:cNvSpPr>
            <a:spLocks noGrp="1"/>
          </p:cNvSpPr>
          <p:nvPr>
            <p:ph idx="1"/>
          </p:nvPr>
        </p:nvSpPr>
        <p:spPr>
          <a:xfrm>
            <a:off x="1219200" y="1447800"/>
            <a:ext cx="6248400" cy="4572000"/>
          </a:xfrm>
        </p:spPr>
        <p:txBody>
          <a:bodyPr>
            <a:normAutofit/>
          </a:bodyPr>
          <a:lstStyle/>
          <a:p>
            <a:pPr marL="0" indent="0">
              <a:buNone/>
            </a:pPr>
            <a:r>
              <a:rPr lang="en-US" sz="1600" b="1" dirty="0" err="1" smtClean="0">
                <a:solidFill>
                  <a:schemeClr val="tx1"/>
                </a:solidFill>
                <a:latin typeface="Arial" pitchFamily="34" charset="0"/>
                <a:cs typeface="Arial" pitchFamily="34" charset="0"/>
              </a:rPr>
              <a:t>Unidades</a:t>
            </a:r>
            <a:r>
              <a:rPr lang="en-US" sz="1600" b="1" dirty="0" smtClean="0">
                <a:solidFill>
                  <a:schemeClr val="tx1"/>
                </a:solidFill>
                <a:latin typeface="Arial" pitchFamily="34" charset="0"/>
                <a:cs typeface="Arial" pitchFamily="34" charset="0"/>
              </a:rPr>
              <a:t>- Units</a:t>
            </a:r>
          </a:p>
          <a:p>
            <a:pPr marL="0" indent="0">
              <a:buNone/>
            </a:pPr>
            <a:endParaRPr lang="en-US" sz="1400" b="1" dirty="0" smtClean="0">
              <a:solidFill>
                <a:schemeClr val="tx1"/>
              </a:solidFill>
              <a:latin typeface="Arial" pitchFamily="34" charset="0"/>
              <a:cs typeface="Arial" pitchFamily="34" charset="0"/>
            </a:endParaRPr>
          </a:p>
          <a:p>
            <a:pPr marL="0" indent="0">
              <a:buNone/>
            </a:pPr>
            <a:r>
              <a:rPr lang="en-US" sz="1400" dirty="0" smtClean="0">
                <a:solidFill>
                  <a:schemeClr val="tx1"/>
                </a:solidFill>
                <a:latin typeface="Arial" pitchFamily="34" charset="0"/>
                <a:cs typeface="Arial" pitchFamily="34" charset="0"/>
              </a:rPr>
              <a:t>Los </a:t>
            </a:r>
            <a:r>
              <a:rPr lang="en-US" sz="1400" dirty="0" err="1" smtClean="0">
                <a:solidFill>
                  <a:schemeClr val="tx1"/>
                </a:solidFill>
                <a:latin typeface="Arial" pitchFamily="34" charset="0"/>
                <a:cs typeface="Arial" pitchFamily="34" charset="0"/>
              </a:rPr>
              <a:t>números</a:t>
            </a:r>
            <a:r>
              <a:rPr lang="en-US" sz="1400" dirty="0" smtClean="0">
                <a:solidFill>
                  <a:schemeClr val="tx1"/>
                </a:solidFill>
                <a:latin typeface="Arial" pitchFamily="34" charset="0"/>
                <a:cs typeface="Arial" pitchFamily="34" charset="0"/>
              </a:rPr>
              <a:t>- Numbers</a:t>
            </a:r>
          </a:p>
          <a:p>
            <a:pPr marL="0" indent="0">
              <a:buNone/>
            </a:pPr>
            <a:r>
              <a:rPr lang="en-US" sz="1400" dirty="0" smtClean="0">
                <a:latin typeface="Arial" pitchFamily="34" charset="0"/>
                <a:cs typeface="Arial" pitchFamily="34" charset="0"/>
              </a:rPr>
              <a:t>Los </a:t>
            </a:r>
            <a:r>
              <a:rPr lang="en-US" sz="1400" dirty="0" err="1" smtClean="0">
                <a:latin typeface="Arial" pitchFamily="34" charset="0"/>
                <a:cs typeface="Arial" pitchFamily="34" charset="0"/>
              </a:rPr>
              <a:t>meses</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tiempo</a:t>
            </a:r>
            <a:r>
              <a:rPr lang="en-US" sz="1400" dirty="0">
                <a:latin typeface="Arial" pitchFamily="34" charset="0"/>
                <a:cs typeface="Arial" pitchFamily="34" charset="0"/>
              </a:rPr>
              <a:t> </a:t>
            </a:r>
            <a:r>
              <a:rPr lang="en-US" sz="1400" dirty="0" smtClean="0">
                <a:latin typeface="Arial" pitchFamily="34" charset="0"/>
                <a:cs typeface="Arial" pitchFamily="34" charset="0"/>
              </a:rPr>
              <a:t>y </a:t>
            </a:r>
            <a:r>
              <a:rPr lang="en-US" sz="1400" dirty="0" err="1" smtClean="0">
                <a:latin typeface="Arial" pitchFamily="34" charset="0"/>
                <a:cs typeface="Arial" pitchFamily="34" charset="0"/>
              </a:rPr>
              <a:t>las</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estaciones</a:t>
            </a:r>
            <a:r>
              <a:rPr lang="en-US" sz="1400" dirty="0" smtClean="0">
                <a:latin typeface="Arial" pitchFamily="34" charset="0"/>
                <a:cs typeface="Arial" pitchFamily="34" charset="0"/>
              </a:rPr>
              <a:t>- The Months, Weather, and Seasons</a:t>
            </a:r>
            <a:endParaRPr lang="en-US" sz="1400" dirty="0" smtClean="0">
              <a:solidFill>
                <a:schemeClr val="tx1"/>
              </a:solidFill>
              <a:latin typeface="Arial" pitchFamily="34" charset="0"/>
              <a:cs typeface="Arial" pitchFamily="34" charset="0"/>
            </a:endParaRPr>
          </a:p>
          <a:p>
            <a:pPr marL="0" indent="0">
              <a:buNone/>
            </a:pPr>
            <a:r>
              <a:rPr lang="en-US" sz="1400" dirty="0" smtClean="0">
                <a:solidFill>
                  <a:schemeClr val="tx1"/>
                </a:solidFill>
                <a:latin typeface="Arial" pitchFamily="34" charset="0"/>
                <a:cs typeface="Arial" pitchFamily="34" charset="0"/>
              </a:rPr>
              <a:t>La casa- The House</a:t>
            </a:r>
          </a:p>
          <a:p>
            <a:pPr marL="0" indent="0">
              <a:buNone/>
            </a:pPr>
            <a:r>
              <a:rPr lang="en-US" sz="1400" dirty="0" smtClean="0">
                <a:solidFill>
                  <a:schemeClr val="tx1"/>
                </a:solidFill>
                <a:latin typeface="Arial" pitchFamily="34" charset="0"/>
                <a:cs typeface="Arial" pitchFamily="34" charset="0"/>
              </a:rPr>
              <a:t>La comida- Food</a:t>
            </a:r>
          </a:p>
          <a:p>
            <a:pPr marL="0" indent="0">
              <a:buNone/>
            </a:pPr>
            <a:r>
              <a:rPr lang="en-US" sz="1400" dirty="0" smtClean="0">
                <a:solidFill>
                  <a:schemeClr val="tx1"/>
                </a:solidFill>
                <a:latin typeface="Arial" pitchFamily="34" charset="0"/>
                <a:cs typeface="Arial" pitchFamily="34" charset="0"/>
              </a:rPr>
              <a:t>Los </a:t>
            </a:r>
            <a:r>
              <a:rPr lang="en-US" sz="1400" dirty="0" err="1" smtClean="0">
                <a:solidFill>
                  <a:schemeClr val="tx1"/>
                </a:solidFill>
                <a:latin typeface="Arial" pitchFamily="34" charset="0"/>
                <a:cs typeface="Arial" pitchFamily="34" charset="0"/>
              </a:rPr>
              <a:t>animales</a:t>
            </a:r>
            <a:r>
              <a:rPr lang="en-US" sz="1400" dirty="0" smtClean="0">
                <a:solidFill>
                  <a:schemeClr val="tx1"/>
                </a:solidFill>
                <a:latin typeface="Arial" pitchFamily="34" charset="0"/>
                <a:cs typeface="Arial" pitchFamily="34" charset="0"/>
              </a:rPr>
              <a:t>- Animals</a:t>
            </a:r>
          </a:p>
          <a:p>
            <a:pPr marL="0" indent="0">
              <a:buNone/>
            </a:pPr>
            <a:r>
              <a:rPr lang="en-US" sz="1400" dirty="0" smtClean="0">
                <a:solidFill>
                  <a:schemeClr val="tx1"/>
                </a:solidFill>
                <a:latin typeface="Arial" pitchFamily="34" charset="0"/>
                <a:cs typeface="Arial" pitchFamily="34" charset="0"/>
              </a:rPr>
              <a:t>La </a:t>
            </a:r>
            <a:r>
              <a:rPr lang="en-US" sz="1400" dirty="0" err="1" smtClean="0">
                <a:solidFill>
                  <a:schemeClr val="tx1"/>
                </a:solidFill>
                <a:latin typeface="Arial" pitchFamily="34" charset="0"/>
                <a:cs typeface="Arial" pitchFamily="34" charset="0"/>
              </a:rPr>
              <a:t>oruga</a:t>
            </a:r>
            <a:r>
              <a:rPr lang="en-US" sz="1400" dirty="0" smtClean="0">
                <a:solidFill>
                  <a:schemeClr val="tx1"/>
                </a:solidFill>
                <a:latin typeface="Arial" pitchFamily="34" charset="0"/>
                <a:cs typeface="Arial" pitchFamily="34" charset="0"/>
              </a:rPr>
              <a:t> </a:t>
            </a:r>
            <a:r>
              <a:rPr lang="en-US" sz="1400" dirty="0" err="1" smtClean="0">
                <a:solidFill>
                  <a:schemeClr val="tx1"/>
                </a:solidFill>
                <a:latin typeface="Arial" pitchFamily="34" charset="0"/>
                <a:cs typeface="Arial" pitchFamily="34" charset="0"/>
              </a:rPr>
              <a:t>muy</a:t>
            </a:r>
            <a:r>
              <a:rPr lang="en-US" sz="1400" dirty="0" smtClean="0">
                <a:solidFill>
                  <a:schemeClr val="tx1"/>
                </a:solidFill>
                <a:latin typeface="Arial" pitchFamily="34" charset="0"/>
                <a:cs typeface="Arial" pitchFamily="34" charset="0"/>
              </a:rPr>
              <a:t> </a:t>
            </a:r>
            <a:r>
              <a:rPr lang="en-US" sz="1400" dirty="0" err="1" smtClean="0">
                <a:solidFill>
                  <a:schemeClr val="tx1"/>
                </a:solidFill>
                <a:latin typeface="Arial" pitchFamily="34" charset="0"/>
                <a:cs typeface="Arial" pitchFamily="34" charset="0"/>
              </a:rPr>
              <a:t>hambrienta</a:t>
            </a:r>
            <a:r>
              <a:rPr lang="en-US" sz="1400" dirty="0" smtClean="0">
                <a:solidFill>
                  <a:schemeClr val="tx1"/>
                </a:solidFill>
                <a:latin typeface="Arial" pitchFamily="34" charset="0"/>
                <a:cs typeface="Arial" pitchFamily="34" charset="0"/>
              </a:rPr>
              <a:t>- The Very Hungary Caterpillar (Literacy Based)</a:t>
            </a:r>
          </a:p>
          <a:p>
            <a:pPr marL="0" indent="0">
              <a:buNone/>
            </a:pPr>
            <a:r>
              <a:rPr lang="en-US" sz="1400" dirty="0" err="1" smtClean="0">
                <a:latin typeface="Arial" pitchFamily="34" charset="0"/>
                <a:cs typeface="Arial" pitchFamily="34" charset="0"/>
              </a:rPr>
              <a:t>Estrellitas</a:t>
            </a:r>
            <a:r>
              <a:rPr lang="en-US" sz="1400" dirty="0" smtClean="0">
                <a:latin typeface="Arial" pitchFamily="34" charset="0"/>
                <a:cs typeface="Arial" pitchFamily="34" charset="0"/>
              </a:rPr>
              <a:t>- Literacy Program</a:t>
            </a:r>
          </a:p>
          <a:p>
            <a:pPr marL="0" indent="0">
              <a:buNone/>
            </a:pPr>
            <a:r>
              <a:rPr lang="en-US" sz="1400" dirty="0" err="1" smtClean="0">
                <a:solidFill>
                  <a:schemeClr val="tx1"/>
                </a:solidFill>
                <a:latin typeface="Arial" pitchFamily="34" charset="0"/>
                <a:cs typeface="Arial" pitchFamily="34" charset="0"/>
              </a:rPr>
              <a:t>Cuentos</a:t>
            </a:r>
            <a:r>
              <a:rPr lang="en-US" sz="1400" dirty="0" smtClean="0">
                <a:solidFill>
                  <a:schemeClr val="tx1"/>
                </a:solidFill>
                <a:latin typeface="Arial" pitchFamily="34" charset="0"/>
                <a:cs typeface="Arial" pitchFamily="34" charset="0"/>
              </a:rPr>
              <a:t> </a:t>
            </a:r>
            <a:r>
              <a:rPr lang="en-US" sz="1400" dirty="0" err="1" smtClean="0">
                <a:solidFill>
                  <a:schemeClr val="tx1"/>
                </a:solidFill>
                <a:latin typeface="Arial" pitchFamily="34" charset="0"/>
                <a:cs typeface="Arial" pitchFamily="34" charset="0"/>
              </a:rPr>
              <a:t>Fonéticos</a:t>
            </a:r>
            <a:r>
              <a:rPr lang="en-US" sz="1400" dirty="0" smtClean="0">
                <a:solidFill>
                  <a:schemeClr val="tx1"/>
                </a:solidFill>
                <a:latin typeface="Arial" pitchFamily="34" charset="0"/>
                <a:cs typeface="Arial" pitchFamily="34" charset="0"/>
              </a:rPr>
              <a:t>- Literacy Program</a:t>
            </a:r>
          </a:p>
          <a:p>
            <a:endParaRPr lang="en-US" sz="1400" dirty="0" smtClean="0">
              <a:solidFill>
                <a:schemeClr val="tx1"/>
              </a:solidFill>
              <a:latin typeface="Arial" pitchFamily="34" charset="0"/>
              <a:cs typeface="Arial" pitchFamily="34" charset="0"/>
            </a:endParaRPr>
          </a:p>
          <a:p>
            <a:pPr marL="0" indent="0">
              <a:buNone/>
            </a:pPr>
            <a:r>
              <a:rPr lang="en-US" sz="1600" b="1" dirty="0" err="1" smtClean="0">
                <a:solidFill>
                  <a:schemeClr val="tx1"/>
                </a:solidFill>
                <a:latin typeface="Arial" pitchFamily="34" charset="0"/>
                <a:cs typeface="Arial" pitchFamily="34" charset="0"/>
              </a:rPr>
              <a:t>Cultura</a:t>
            </a:r>
            <a:r>
              <a:rPr lang="en-US" sz="1600" b="1" dirty="0" smtClean="0">
                <a:solidFill>
                  <a:schemeClr val="tx1"/>
                </a:solidFill>
                <a:latin typeface="Arial" pitchFamily="34" charset="0"/>
                <a:cs typeface="Arial" pitchFamily="34" charset="0"/>
              </a:rPr>
              <a:t>- Culture</a:t>
            </a:r>
          </a:p>
          <a:p>
            <a:pPr marL="0" indent="0">
              <a:buNone/>
            </a:pPr>
            <a:endParaRPr lang="en-US" sz="1400" b="1" dirty="0" smtClean="0">
              <a:solidFill>
                <a:schemeClr val="tx1"/>
              </a:solidFill>
              <a:latin typeface="Arial" pitchFamily="34" charset="0"/>
              <a:cs typeface="Arial" pitchFamily="34" charset="0"/>
            </a:endParaRPr>
          </a:p>
          <a:p>
            <a:pPr marL="0" indent="0">
              <a:buNone/>
            </a:pPr>
            <a:r>
              <a:rPr lang="en-US" sz="1400" dirty="0" err="1" smtClean="0">
                <a:solidFill>
                  <a:schemeClr val="tx1"/>
                </a:solidFill>
                <a:latin typeface="Arial" pitchFamily="34" charset="0"/>
                <a:cs typeface="Arial" pitchFamily="34" charset="0"/>
              </a:rPr>
              <a:t>Cristóbal</a:t>
            </a:r>
            <a:r>
              <a:rPr lang="en-US" sz="1400" dirty="0" smtClean="0">
                <a:solidFill>
                  <a:schemeClr val="tx1"/>
                </a:solidFill>
                <a:latin typeface="Arial" pitchFamily="34" charset="0"/>
                <a:cs typeface="Arial" pitchFamily="34" charset="0"/>
              </a:rPr>
              <a:t> Colón- Christopher Columbus</a:t>
            </a:r>
          </a:p>
          <a:p>
            <a:pPr marL="0" indent="0">
              <a:buNone/>
            </a:pPr>
            <a:r>
              <a:rPr lang="en-US" sz="1400" dirty="0" smtClean="0">
                <a:solidFill>
                  <a:schemeClr val="tx1"/>
                </a:solidFill>
                <a:latin typeface="Arial" pitchFamily="34" charset="0"/>
                <a:cs typeface="Arial" pitchFamily="34" charset="0"/>
              </a:rPr>
              <a:t>Las Posadas- Holiday in Latin America</a:t>
            </a:r>
          </a:p>
          <a:p>
            <a:pPr marL="0" indent="0">
              <a:buNone/>
            </a:pPr>
            <a:r>
              <a:rPr lang="en-US" sz="1400" dirty="0" smtClean="0">
                <a:solidFill>
                  <a:schemeClr val="tx1"/>
                </a:solidFill>
                <a:latin typeface="Arial" pitchFamily="34" charset="0"/>
                <a:cs typeface="Arial" pitchFamily="34" charset="0"/>
              </a:rPr>
              <a:t>El </a:t>
            </a:r>
            <a:r>
              <a:rPr lang="en-US" sz="1400" dirty="0" err="1" smtClean="0">
                <a:solidFill>
                  <a:schemeClr val="tx1"/>
                </a:solidFill>
                <a:latin typeface="Arial" pitchFamily="34" charset="0"/>
                <a:cs typeface="Arial" pitchFamily="34" charset="0"/>
              </a:rPr>
              <a:t>día</a:t>
            </a:r>
            <a:r>
              <a:rPr lang="en-US" sz="1400" dirty="0" smtClean="0">
                <a:solidFill>
                  <a:schemeClr val="tx1"/>
                </a:solidFill>
                <a:latin typeface="Arial" pitchFamily="34" charset="0"/>
                <a:cs typeface="Arial" pitchFamily="34" charset="0"/>
              </a:rPr>
              <a:t> del </a:t>
            </a:r>
            <a:r>
              <a:rPr lang="en-US" sz="1400" dirty="0" err="1" smtClean="0">
                <a:solidFill>
                  <a:schemeClr val="tx1"/>
                </a:solidFill>
                <a:latin typeface="Arial" pitchFamily="34" charset="0"/>
                <a:cs typeface="Arial" pitchFamily="34" charset="0"/>
              </a:rPr>
              <a:t>amor</a:t>
            </a:r>
            <a:r>
              <a:rPr lang="en-US" sz="1400" dirty="0" smtClean="0">
                <a:solidFill>
                  <a:schemeClr val="tx1"/>
                </a:solidFill>
                <a:latin typeface="Arial" pitchFamily="34" charset="0"/>
                <a:cs typeface="Arial" pitchFamily="34" charset="0"/>
              </a:rPr>
              <a:t>- </a:t>
            </a:r>
            <a:r>
              <a:rPr lang="en-US" sz="1400" dirty="0">
                <a:latin typeface="Arial" pitchFamily="34" charset="0"/>
                <a:cs typeface="Arial" pitchFamily="34" charset="0"/>
              </a:rPr>
              <a:t>Valentine’s Day </a:t>
            </a:r>
            <a:r>
              <a:rPr lang="en-US" sz="1400" dirty="0" smtClean="0">
                <a:latin typeface="Arial" pitchFamily="34" charset="0"/>
                <a:cs typeface="Arial" pitchFamily="34" charset="0"/>
              </a:rPr>
              <a:t>Bark Painting</a:t>
            </a:r>
            <a:endParaRPr lang="en-US" sz="1400" dirty="0" smtClean="0">
              <a:solidFill>
                <a:schemeClr val="tx1"/>
              </a:solidFill>
              <a:latin typeface="Arial" pitchFamily="34" charset="0"/>
              <a:cs typeface="Arial" pitchFamily="34" charset="0"/>
            </a:endParaRPr>
          </a:p>
          <a:p>
            <a:pPr marL="0" indent="0">
              <a:buNone/>
            </a:pPr>
            <a:r>
              <a:rPr lang="en-US" sz="1400" dirty="0" err="1" smtClean="0">
                <a:solidFill>
                  <a:schemeClr val="tx1"/>
                </a:solidFill>
                <a:latin typeface="Arial" pitchFamily="34" charset="0"/>
                <a:cs typeface="Arial" pitchFamily="34" charset="0"/>
              </a:rPr>
              <a:t>Cinco</a:t>
            </a:r>
            <a:r>
              <a:rPr lang="en-US" sz="1400" dirty="0" smtClean="0">
                <a:solidFill>
                  <a:schemeClr val="tx1"/>
                </a:solidFill>
                <a:latin typeface="Arial" pitchFamily="34" charset="0"/>
                <a:cs typeface="Arial" pitchFamily="34" charset="0"/>
              </a:rPr>
              <a:t> de Mayo</a:t>
            </a:r>
          </a:p>
          <a:p>
            <a:pPr marL="0" indent="0">
              <a:buNone/>
            </a:pPr>
            <a:endParaRPr lang="en-US" sz="1400" dirty="0">
              <a:latin typeface="Arial" pitchFamily="34" charset="0"/>
              <a:cs typeface="Arial" pitchFamily="34" charset="0"/>
            </a:endParaRPr>
          </a:p>
        </p:txBody>
      </p:sp>
      <p:pic>
        <p:nvPicPr>
          <p:cNvPr id="6146" name="Picture 2" descr="C:\Documents and Settings\Owner\Local Settings\Temporary Internet Files\Content.IE5\YU8PTNXD\MC90041488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15000" y="4229968"/>
            <a:ext cx="2246014" cy="18534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91008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Fourth Grade</a:t>
            </a:r>
            <a:endParaRPr lang="en-US" dirty="0"/>
          </a:p>
        </p:txBody>
      </p:sp>
      <p:sp>
        <p:nvSpPr>
          <p:cNvPr id="3" name="Content Placeholder 2"/>
          <p:cNvSpPr>
            <a:spLocks noGrp="1"/>
          </p:cNvSpPr>
          <p:nvPr>
            <p:ph idx="1"/>
          </p:nvPr>
        </p:nvSpPr>
        <p:spPr>
          <a:xfrm>
            <a:off x="1143000" y="1524000"/>
            <a:ext cx="7162800" cy="4953000"/>
          </a:xfrm>
        </p:spPr>
        <p:txBody>
          <a:bodyPr>
            <a:normAutofit lnSpcReduction="10000"/>
          </a:bodyPr>
          <a:lstStyle/>
          <a:p>
            <a:pPr marL="0" indent="0">
              <a:buNone/>
            </a:pPr>
            <a:r>
              <a:rPr lang="en-US" sz="1700" b="1" dirty="0" err="1" smtClean="0">
                <a:solidFill>
                  <a:schemeClr val="tx1"/>
                </a:solidFill>
                <a:latin typeface="Arial" pitchFamily="34" charset="0"/>
                <a:cs typeface="Arial" pitchFamily="34" charset="0"/>
              </a:rPr>
              <a:t>Unidades</a:t>
            </a:r>
            <a:r>
              <a:rPr lang="en-US" sz="1700" b="1" dirty="0" smtClean="0">
                <a:solidFill>
                  <a:schemeClr val="tx1"/>
                </a:solidFill>
                <a:latin typeface="Arial" pitchFamily="34" charset="0"/>
                <a:cs typeface="Arial" pitchFamily="34" charset="0"/>
              </a:rPr>
              <a:t>- Units</a:t>
            </a:r>
          </a:p>
          <a:p>
            <a:pPr marL="0" indent="0">
              <a:buNone/>
            </a:pPr>
            <a:endParaRPr lang="en-US" sz="1400" b="1" dirty="0" smtClean="0">
              <a:solidFill>
                <a:schemeClr val="tx1"/>
              </a:solidFill>
              <a:latin typeface="Arial" pitchFamily="34" charset="0"/>
              <a:cs typeface="Arial" pitchFamily="34" charset="0"/>
            </a:endParaRPr>
          </a:p>
          <a:p>
            <a:pPr marL="0" indent="0">
              <a:buNone/>
            </a:pPr>
            <a:r>
              <a:rPr lang="en-US" sz="1400" dirty="0" err="1" smtClean="0">
                <a:solidFill>
                  <a:schemeClr val="tx1"/>
                </a:solidFill>
                <a:latin typeface="Arial" pitchFamily="34" charset="0"/>
                <a:cs typeface="Arial" pitchFamily="34" charset="0"/>
              </a:rPr>
              <a:t>Expresiones</a:t>
            </a:r>
            <a:r>
              <a:rPr lang="en-US" sz="1400" dirty="0" smtClean="0">
                <a:solidFill>
                  <a:schemeClr val="tx1"/>
                </a:solidFill>
                <a:latin typeface="Arial" pitchFamily="34" charset="0"/>
                <a:cs typeface="Arial" pitchFamily="34" charset="0"/>
              </a:rPr>
              <a:t> </a:t>
            </a:r>
            <a:r>
              <a:rPr lang="en-US" sz="1400" dirty="0" err="1" smtClean="0">
                <a:solidFill>
                  <a:schemeClr val="tx1"/>
                </a:solidFill>
                <a:latin typeface="Arial" pitchFamily="34" charset="0"/>
                <a:cs typeface="Arial" pitchFamily="34" charset="0"/>
              </a:rPr>
              <a:t>útiles</a:t>
            </a:r>
            <a:r>
              <a:rPr lang="en-US" sz="1400" dirty="0" smtClean="0">
                <a:solidFill>
                  <a:schemeClr val="tx1"/>
                </a:solidFill>
                <a:latin typeface="Arial" pitchFamily="34" charset="0"/>
                <a:cs typeface="Arial" pitchFamily="34" charset="0"/>
              </a:rPr>
              <a:t>- Useful Expressions</a:t>
            </a:r>
          </a:p>
          <a:p>
            <a:pPr marL="0" indent="0">
              <a:buNone/>
            </a:pPr>
            <a:r>
              <a:rPr lang="en-US" sz="1400" dirty="0" smtClean="0">
                <a:latin typeface="Arial" pitchFamily="34" charset="0"/>
                <a:cs typeface="Arial" pitchFamily="34" charset="0"/>
              </a:rPr>
              <a:t>Los </a:t>
            </a:r>
            <a:r>
              <a:rPr lang="en-US" sz="1400" dirty="0" err="1" smtClean="0">
                <a:latin typeface="Arial" pitchFamily="34" charset="0"/>
                <a:cs typeface="Arial" pitchFamily="34" charset="0"/>
              </a:rPr>
              <a:t>números</a:t>
            </a:r>
            <a:r>
              <a:rPr lang="en-US" sz="1400" dirty="0" smtClean="0">
                <a:latin typeface="Arial" pitchFamily="34" charset="0"/>
                <a:cs typeface="Arial" pitchFamily="34" charset="0"/>
              </a:rPr>
              <a:t>- Numbers</a:t>
            </a:r>
            <a:endParaRPr lang="en-US" sz="1400" dirty="0" smtClean="0">
              <a:solidFill>
                <a:schemeClr val="tx1"/>
              </a:solidFill>
              <a:latin typeface="Arial" pitchFamily="34" charset="0"/>
              <a:cs typeface="Arial" pitchFamily="34" charset="0"/>
            </a:endParaRPr>
          </a:p>
          <a:p>
            <a:pPr marL="0" indent="0">
              <a:buNone/>
            </a:pPr>
            <a:r>
              <a:rPr lang="en-US" sz="1400" dirty="0" smtClean="0">
                <a:solidFill>
                  <a:schemeClr val="tx1"/>
                </a:solidFill>
                <a:latin typeface="Arial" pitchFamily="34" charset="0"/>
                <a:cs typeface="Arial" pitchFamily="34" charset="0"/>
              </a:rPr>
              <a:t>La </a:t>
            </a:r>
            <a:r>
              <a:rPr lang="en-US" sz="1400" dirty="0" err="1" smtClean="0">
                <a:solidFill>
                  <a:schemeClr val="tx1"/>
                </a:solidFill>
                <a:latin typeface="Arial" pitchFamily="34" charset="0"/>
                <a:cs typeface="Arial" pitchFamily="34" charset="0"/>
              </a:rPr>
              <a:t>comunidad</a:t>
            </a:r>
            <a:r>
              <a:rPr lang="en-US" sz="1400" dirty="0" smtClean="0">
                <a:solidFill>
                  <a:schemeClr val="tx1"/>
                </a:solidFill>
                <a:latin typeface="Arial" pitchFamily="34" charset="0"/>
                <a:cs typeface="Arial" pitchFamily="34" charset="0"/>
              </a:rPr>
              <a:t>- Community</a:t>
            </a:r>
          </a:p>
          <a:p>
            <a:pPr marL="0" indent="0">
              <a:buNone/>
            </a:pPr>
            <a:r>
              <a:rPr lang="en-US" sz="1400" dirty="0" smtClean="0">
                <a:solidFill>
                  <a:schemeClr val="tx1"/>
                </a:solidFill>
                <a:latin typeface="Arial" pitchFamily="34" charset="0"/>
                <a:cs typeface="Arial" pitchFamily="34" charset="0"/>
              </a:rPr>
              <a:t>El </a:t>
            </a:r>
            <a:r>
              <a:rPr lang="en-US" sz="1400" dirty="0" err="1" smtClean="0">
                <a:solidFill>
                  <a:schemeClr val="tx1"/>
                </a:solidFill>
                <a:latin typeface="Arial" pitchFamily="34" charset="0"/>
                <a:cs typeface="Arial" pitchFamily="34" charset="0"/>
              </a:rPr>
              <a:t>reloj</a:t>
            </a:r>
            <a:r>
              <a:rPr lang="en-US" sz="1400" dirty="0" smtClean="0">
                <a:solidFill>
                  <a:schemeClr val="tx1"/>
                </a:solidFill>
                <a:latin typeface="Arial" pitchFamily="34" charset="0"/>
                <a:cs typeface="Arial" pitchFamily="34" charset="0"/>
              </a:rPr>
              <a:t>- The Clock/Telling Time</a:t>
            </a:r>
          </a:p>
          <a:p>
            <a:pPr marL="0" indent="0">
              <a:buNone/>
            </a:pPr>
            <a:r>
              <a:rPr lang="en-US" sz="1400" dirty="0" smtClean="0">
                <a:solidFill>
                  <a:schemeClr val="tx1"/>
                </a:solidFill>
                <a:latin typeface="Arial" pitchFamily="34" charset="0"/>
                <a:cs typeface="Arial" pitchFamily="34" charset="0"/>
              </a:rPr>
              <a:t>Los </a:t>
            </a:r>
            <a:r>
              <a:rPr lang="en-US" sz="1400" dirty="0" err="1" smtClean="0">
                <a:solidFill>
                  <a:schemeClr val="tx1"/>
                </a:solidFill>
                <a:latin typeface="Arial" pitchFamily="34" charset="0"/>
                <a:cs typeface="Arial" pitchFamily="34" charset="0"/>
              </a:rPr>
              <a:t>pasatiempos</a:t>
            </a:r>
            <a:r>
              <a:rPr lang="en-US" sz="1400" dirty="0" smtClean="0">
                <a:solidFill>
                  <a:schemeClr val="tx1"/>
                </a:solidFill>
                <a:latin typeface="Arial" pitchFamily="34" charset="0"/>
                <a:cs typeface="Arial" pitchFamily="34" charset="0"/>
              </a:rPr>
              <a:t>- Pastimes</a:t>
            </a:r>
          </a:p>
          <a:p>
            <a:pPr marL="0" indent="0">
              <a:buNone/>
            </a:pPr>
            <a:r>
              <a:rPr lang="en-US" sz="1400" dirty="0" smtClean="0">
                <a:solidFill>
                  <a:schemeClr val="tx1"/>
                </a:solidFill>
                <a:latin typeface="Arial" pitchFamily="34" charset="0"/>
                <a:cs typeface="Arial" pitchFamily="34" charset="0"/>
              </a:rPr>
              <a:t>¿</a:t>
            </a:r>
            <a:r>
              <a:rPr lang="en-US" sz="1400" dirty="0" err="1" smtClean="0">
                <a:solidFill>
                  <a:schemeClr val="tx1"/>
                </a:solidFill>
                <a:latin typeface="Arial" pitchFamily="34" charset="0"/>
                <a:cs typeface="Arial" pitchFamily="34" charset="0"/>
              </a:rPr>
              <a:t>Dónde</a:t>
            </a:r>
            <a:r>
              <a:rPr lang="en-US" sz="1400" dirty="0" smtClean="0">
                <a:solidFill>
                  <a:schemeClr val="tx1"/>
                </a:solidFill>
                <a:latin typeface="Arial" pitchFamily="34" charset="0"/>
                <a:cs typeface="Arial" pitchFamily="34" charset="0"/>
              </a:rPr>
              <a:t> </a:t>
            </a:r>
            <a:r>
              <a:rPr lang="en-US" sz="1400" dirty="0" err="1" smtClean="0">
                <a:solidFill>
                  <a:schemeClr val="tx1"/>
                </a:solidFill>
                <a:latin typeface="Arial" pitchFamily="34" charset="0"/>
                <a:cs typeface="Arial" pitchFamily="34" charset="0"/>
              </a:rPr>
              <a:t>está</a:t>
            </a:r>
            <a:r>
              <a:rPr lang="en-US" sz="1400" dirty="0" smtClean="0">
                <a:solidFill>
                  <a:schemeClr val="tx1"/>
                </a:solidFill>
                <a:latin typeface="Arial" pitchFamily="34" charset="0"/>
                <a:cs typeface="Arial" pitchFamily="34" charset="0"/>
              </a:rPr>
              <a:t>?- Where is it?</a:t>
            </a:r>
          </a:p>
          <a:p>
            <a:pPr marL="0" indent="0">
              <a:buNone/>
            </a:pPr>
            <a:r>
              <a:rPr lang="en-US" sz="1400" dirty="0" smtClean="0">
                <a:latin typeface="Arial" pitchFamily="34" charset="0"/>
                <a:cs typeface="Arial" pitchFamily="34" charset="0"/>
              </a:rPr>
              <a:t>Los </a:t>
            </a:r>
            <a:r>
              <a:rPr lang="en-US" sz="1400" dirty="0" err="1" smtClean="0">
                <a:latin typeface="Arial" pitchFamily="34" charset="0"/>
                <a:cs typeface="Arial" pitchFamily="34" charset="0"/>
              </a:rPr>
              <a:t>artículos</a:t>
            </a:r>
            <a:r>
              <a:rPr lang="en-US" sz="1400" dirty="0" smtClean="0">
                <a:latin typeface="Arial" pitchFamily="34" charset="0"/>
                <a:cs typeface="Arial" pitchFamily="34" charset="0"/>
              </a:rPr>
              <a:t>- Definite and Indefinite Articles</a:t>
            </a:r>
          </a:p>
          <a:p>
            <a:pPr marL="0" indent="0">
              <a:buNone/>
            </a:pPr>
            <a:r>
              <a:rPr lang="en-US" sz="1400" dirty="0" smtClean="0">
                <a:solidFill>
                  <a:schemeClr val="tx1"/>
                </a:solidFill>
                <a:latin typeface="Arial" pitchFamily="34" charset="0"/>
                <a:cs typeface="Arial" pitchFamily="34" charset="0"/>
              </a:rPr>
              <a:t>El </a:t>
            </a:r>
            <a:r>
              <a:rPr lang="en-US" sz="1400" dirty="0" err="1" smtClean="0">
                <a:solidFill>
                  <a:schemeClr val="tx1"/>
                </a:solidFill>
                <a:latin typeface="Arial" pitchFamily="34" charset="0"/>
                <a:cs typeface="Arial" pitchFamily="34" charset="0"/>
              </a:rPr>
              <a:t>ciclo</a:t>
            </a:r>
            <a:r>
              <a:rPr lang="en-US" sz="1400" dirty="0" smtClean="0">
                <a:solidFill>
                  <a:schemeClr val="tx1"/>
                </a:solidFill>
                <a:latin typeface="Arial" pitchFamily="34" charset="0"/>
                <a:cs typeface="Arial" pitchFamily="34" charset="0"/>
              </a:rPr>
              <a:t> de </a:t>
            </a:r>
            <a:r>
              <a:rPr lang="en-US" sz="1400" dirty="0" err="1" smtClean="0">
                <a:solidFill>
                  <a:schemeClr val="tx1"/>
                </a:solidFill>
                <a:latin typeface="Arial" pitchFamily="34" charset="0"/>
                <a:cs typeface="Arial" pitchFamily="34" charset="0"/>
              </a:rPr>
              <a:t>vida</a:t>
            </a:r>
            <a:r>
              <a:rPr lang="en-US" sz="1400" dirty="0" smtClean="0">
                <a:solidFill>
                  <a:schemeClr val="tx1"/>
                </a:solidFill>
                <a:latin typeface="Arial" pitchFamily="34" charset="0"/>
                <a:cs typeface="Arial" pitchFamily="34" charset="0"/>
              </a:rPr>
              <a:t> de la </a:t>
            </a:r>
            <a:r>
              <a:rPr lang="en-US" sz="1400" dirty="0" err="1" smtClean="0">
                <a:solidFill>
                  <a:schemeClr val="tx1"/>
                </a:solidFill>
                <a:latin typeface="Arial" pitchFamily="34" charset="0"/>
                <a:cs typeface="Arial" pitchFamily="34" charset="0"/>
              </a:rPr>
              <a:t>rana</a:t>
            </a:r>
            <a:r>
              <a:rPr lang="en-US" sz="1400" dirty="0" smtClean="0">
                <a:solidFill>
                  <a:schemeClr val="tx1"/>
                </a:solidFill>
                <a:latin typeface="Arial" pitchFamily="34" charset="0"/>
                <a:cs typeface="Arial" pitchFamily="34" charset="0"/>
              </a:rPr>
              <a:t>- The Life Cycle of a Frog</a:t>
            </a:r>
          </a:p>
          <a:p>
            <a:pPr marL="0" indent="0">
              <a:buNone/>
            </a:pPr>
            <a:r>
              <a:rPr lang="en-US" sz="1400" dirty="0" err="1" smtClean="0">
                <a:latin typeface="Arial" pitchFamily="34" charset="0"/>
                <a:cs typeface="Arial" pitchFamily="34" charset="0"/>
              </a:rPr>
              <a:t>Cuentos</a:t>
            </a:r>
            <a:r>
              <a:rPr lang="en-US" sz="1400" dirty="0" smtClean="0">
                <a:latin typeface="Arial" pitchFamily="34" charset="0"/>
                <a:cs typeface="Arial" pitchFamily="34" charset="0"/>
              </a:rPr>
              <a:t> </a:t>
            </a:r>
            <a:r>
              <a:rPr lang="en-US" sz="1400" dirty="0" err="1">
                <a:latin typeface="Arial" pitchFamily="34" charset="0"/>
                <a:cs typeface="Arial" pitchFamily="34" charset="0"/>
              </a:rPr>
              <a:t>f</a:t>
            </a:r>
            <a:r>
              <a:rPr lang="en-US" sz="1400" dirty="0" err="1" smtClean="0">
                <a:latin typeface="Arial" pitchFamily="34" charset="0"/>
                <a:cs typeface="Arial" pitchFamily="34" charset="0"/>
              </a:rPr>
              <a:t>onéticos</a:t>
            </a:r>
            <a:r>
              <a:rPr lang="en-US" sz="1400" dirty="0" smtClean="0">
                <a:latin typeface="Arial" pitchFamily="34" charset="0"/>
                <a:cs typeface="Arial" pitchFamily="34" charset="0"/>
              </a:rPr>
              <a:t>- Literacy Program</a:t>
            </a:r>
          </a:p>
          <a:p>
            <a:pPr marL="0" indent="0">
              <a:buNone/>
            </a:pPr>
            <a:r>
              <a:rPr lang="en-US" sz="1400" dirty="0" smtClean="0">
                <a:solidFill>
                  <a:schemeClr val="tx1"/>
                </a:solidFill>
                <a:latin typeface="Arial" pitchFamily="34" charset="0"/>
                <a:cs typeface="Arial" pitchFamily="34" charset="0"/>
              </a:rPr>
              <a:t>Scholastic News “en </a:t>
            </a:r>
            <a:r>
              <a:rPr lang="en-US" sz="1400" dirty="0" err="1" smtClean="0">
                <a:solidFill>
                  <a:schemeClr val="tx1"/>
                </a:solidFill>
                <a:latin typeface="Arial" pitchFamily="34" charset="0"/>
                <a:cs typeface="Arial" pitchFamily="34" charset="0"/>
              </a:rPr>
              <a:t>español</a:t>
            </a:r>
            <a:r>
              <a:rPr lang="en-US" sz="1400" dirty="0" smtClean="0">
                <a:solidFill>
                  <a:schemeClr val="tx1"/>
                </a:solidFill>
                <a:latin typeface="Arial" pitchFamily="34" charset="0"/>
                <a:cs typeface="Arial" pitchFamily="34" charset="0"/>
              </a:rPr>
              <a:t>”- As it relates to current themes</a:t>
            </a:r>
          </a:p>
          <a:p>
            <a:endParaRPr lang="en-US" sz="1400" dirty="0" smtClean="0">
              <a:solidFill>
                <a:schemeClr val="tx1"/>
              </a:solidFill>
              <a:latin typeface="Arial" pitchFamily="34" charset="0"/>
              <a:cs typeface="Arial" pitchFamily="34" charset="0"/>
            </a:endParaRPr>
          </a:p>
          <a:p>
            <a:pPr marL="0" indent="0">
              <a:buNone/>
            </a:pPr>
            <a:r>
              <a:rPr lang="en-US" sz="1600" b="1" dirty="0" err="1" smtClean="0">
                <a:solidFill>
                  <a:schemeClr val="tx1"/>
                </a:solidFill>
                <a:latin typeface="Arial" pitchFamily="34" charset="0"/>
                <a:cs typeface="Arial" pitchFamily="34" charset="0"/>
              </a:rPr>
              <a:t>Cultura</a:t>
            </a:r>
            <a:r>
              <a:rPr lang="en-US" sz="1600" b="1" dirty="0" smtClean="0">
                <a:solidFill>
                  <a:schemeClr val="tx1"/>
                </a:solidFill>
                <a:latin typeface="Arial" pitchFamily="34" charset="0"/>
                <a:cs typeface="Arial" pitchFamily="34" charset="0"/>
              </a:rPr>
              <a:t>- Culture</a:t>
            </a:r>
          </a:p>
          <a:p>
            <a:pPr marL="0" indent="0">
              <a:buNone/>
            </a:pPr>
            <a:endParaRPr lang="en-US" sz="1400" b="1" dirty="0" smtClean="0">
              <a:solidFill>
                <a:schemeClr val="tx1"/>
              </a:solidFill>
              <a:latin typeface="Arial" pitchFamily="34" charset="0"/>
              <a:cs typeface="Arial" pitchFamily="34" charset="0"/>
            </a:endParaRPr>
          </a:p>
          <a:p>
            <a:pPr marL="0" indent="0">
              <a:buNone/>
            </a:pPr>
            <a:r>
              <a:rPr lang="en-US" sz="1400" dirty="0" err="1" smtClean="0">
                <a:solidFill>
                  <a:schemeClr val="tx1"/>
                </a:solidFill>
                <a:latin typeface="Arial" pitchFamily="34" charset="0"/>
                <a:cs typeface="Arial" pitchFamily="34" charset="0"/>
              </a:rPr>
              <a:t>Cristóbal</a:t>
            </a:r>
            <a:r>
              <a:rPr lang="en-US" sz="1400" dirty="0" smtClean="0">
                <a:solidFill>
                  <a:schemeClr val="tx1"/>
                </a:solidFill>
                <a:latin typeface="Arial" pitchFamily="34" charset="0"/>
                <a:cs typeface="Arial" pitchFamily="34" charset="0"/>
              </a:rPr>
              <a:t> Colón- Christopher Columbus</a:t>
            </a:r>
          </a:p>
          <a:p>
            <a:pPr marL="0" indent="0">
              <a:buNone/>
            </a:pPr>
            <a:r>
              <a:rPr lang="en-US" sz="1400" dirty="0" smtClean="0">
                <a:solidFill>
                  <a:schemeClr val="tx1"/>
                </a:solidFill>
                <a:latin typeface="Arial" pitchFamily="34" charset="0"/>
                <a:cs typeface="Arial" pitchFamily="34" charset="0"/>
              </a:rPr>
              <a:t>Las Posadas- Holiday in Latin America</a:t>
            </a:r>
          </a:p>
          <a:p>
            <a:pPr marL="0" indent="0">
              <a:buNone/>
            </a:pPr>
            <a:r>
              <a:rPr lang="en-US" sz="1400" dirty="0" smtClean="0">
                <a:solidFill>
                  <a:schemeClr val="tx1"/>
                </a:solidFill>
                <a:latin typeface="Arial" pitchFamily="34" charset="0"/>
                <a:cs typeface="Arial" pitchFamily="34" charset="0"/>
              </a:rPr>
              <a:t>El </a:t>
            </a:r>
            <a:r>
              <a:rPr lang="en-US" sz="1400" dirty="0" err="1" smtClean="0">
                <a:solidFill>
                  <a:schemeClr val="tx1"/>
                </a:solidFill>
                <a:latin typeface="Arial" pitchFamily="34" charset="0"/>
                <a:cs typeface="Arial" pitchFamily="34" charset="0"/>
              </a:rPr>
              <a:t>día</a:t>
            </a:r>
            <a:r>
              <a:rPr lang="en-US" sz="1400" dirty="0" smtClean="0">
                <a:solidFill>
                  <a:schemeClr val="tx1"/>
                </a:solidFill>
                <a:latin typeface="Arial" pitchFamily="34" charset="0"/>
                <a:cs typeface="Arial" pitchFamily="34" charset="0"/>
              </a:rPr>
              <a:t> del </a:t>
            </a:r>
            <a:r>
              <a:rPr lang="en-US" sz="1400" dirty="0" err="1" smtClean="0">
                <a:solidFill>
                  <a:schemeClr val="tx1"/>
                </a:solidFill>
                <a:latin typeface="Arial" pitchFamily="34" charset="0"/>
                <a:cs typeface="Arial" pitchFamily="34" charset="0"/>
              </a:rPr>
              <a:t>amor</a:t>
            </a:r>
            <a:r>
              <a:rPr lang="en-US" sz="1400" dirty="0" smtClean="0">
                <a:solidFill>
                  <a:schemeClr val="tx1"/>
                </a:solidFill>
                <a:latin typeface="Arial" pitchFamily="34" charset="0"/>
                <a:cs typeface="Arial" pitchFamily="34" charset="0"/>
              </a:rPr>
              <a:t>- </a:t>
            </a:r>
            <a:r>
              <a:rPr lang="en-US" sz="1400" dirty="0">
                <a:latin typeface="Arial" pitchFamily="34" charset="0"/>
                <a:cs typeface="Arial" pitchFamily="34" charset="0"/>
              </a:rPr>
              <a:t>Valentine’s Day</a:t>
            </a:r>
            <a:endParaRPr lang="en-US" sz="1400" dirty="0" smtClean="0">
              <a:solidFill>
                <a:schemeClr val="tx1"/>
              </a:solidFill>
              <a:latin typeface="Arial" pitchFamily="34" charset="0"/>
              <a:cs typeface="Arial" pitchFamily="34" charset="0"/>
            </a:endParaRPr>
          </a:p>
          <a:p>
            <a:pPr marL="0" indent="0">
              <a:buNone/>
            </a:pPr>
            <a:r>
              <a:rPr lang="en-US" sz="1400" dirty="0" smtClean="0">
                <a:latin typeface="Arial" pitchFamily="34" charset="0"/>
                <a:cs typeface="Arial" pitchFamily="34" charset="0"/>
              </a:rPr>
              <a:t>Bark Painting</a:t>
            </a:r>
            <a:endParaRPr lang="en-US" sz="1400" dirty="0" smtClean="0">
              <a:solidFill>
                <a:schemeClr val="tx1"/>
              </a:solidFill>
              <a:latin typeface="Arial" pitchFamily="34" charset="0"/>
              <a:cs typeface="Arial" pitchFamily="34" charset="0"/>
            </a:endParaRPr>
          </a:p>
          <a:p>
            <a:pPr marL="0" indent="0">
              <a:buNone/>
            </a:pPr>
            <a:r>
              <a:rPr lang="en-US" sz="1400" dirty="0" err="1" smtClean="0">
                <a:solidFill>
                  <a:schemeClr val="tx1"/>
                </a:solidFill>
                <a:latin typeface="Arial" pitchFamily="34" charset="0"/>
                <a:cs typeface="Arial" pitchFamily="34" charset="0"/>
              </a:rPr>
              <a:t>Cinco</a:t>
            </a:r>
            <a:r>
              <a:rPr lang="en-US" sz="1400" dirty="0" smtClean="0">
                <a:solidFill>
                  <a:schemeClr val="tx1"/>
                </a:solidFill>
                <a:latin typeface="Arial" pitchFamily="34" charset="0"/>
                <a:cs typeface="Arial" pitchFamily="34" charset="0"/>
              </a:rPr>
              <a:t> de Mayo</a:t>
            </a:r>
          </a:p>
          <a:p>
            <a:pPr marL="0" indent="0">
              <a:buNone/>
            </a:pPr>
            <a:endParaRPr lang="en-US" dirty="0"/>
          </a:p>
        </p:txBody>
      </p:sp>
      <p:pic>
        <p:nvPicPr>
          <p:cNvPr id="3074" name="Picture 2" descr="C:\Documents and Settings\Owner\Local Settings\Temporary Internet Files\Content.IE5\OVDH5GH7\MC900434371[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3671554"/>
            <a:ext cx="2446935" cy="1944024"/>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Documents and Settings\Owner\Local Settings\Temporary Internet Files\Content.IE5\ZF2HL1LU\MC90005668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48361" y="5208075"/>
            <a:ext cx="893826" cy="84399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346489" y="6052066"/>
            <a:ext cx="3455626" cy="646331"/>
          </a:xfrm>
          <a:prstGeom prst="rect">
            <a:avLst/>
          </a:prstGeom>
          <a:noFill/>
        </p:spPr>
        <p:txBody>
          <a:bodyPr wrap="none" rtlCol="0">
            <a:spAutoFit/>
          </a:bodyPr>
          <a:lstStyle/>
          <a:p>
            <a:pPr algn="ctr"/>
            <a:r>
              <a:rPr lang="en-US" dirty="0" smtClean="0"/>
              <a:t>Reading with “</a:t>
            </a:r>
            <a:r>
              <a:rPr lang="en-US" dirty="0" err="1" smtClean="0"/>
              <a:t>maestra</a:t>
            </a:r>
            <a:r>
              <a:rPr lang="en-US" dirty="0" smtClean="0"/>
              <a:t> en la plaza”</a:t>
            </a:r>
          </a:p>
          <a:p>
            <a:pPr algn="ctr"/>
            <a:r>
              <a:rPr lang="en-US" dirty="0"/>
              <a:t>a</a:t>
            </a:r>
            <a:r>
              <a:rPr lang="en-US" dirty="0" smtClean="0"/>
              <a:t>nd “en el </a:t>
            </a:r>
            <a:r>
              <a:rPr lang="en-US" dirty="0" err="1" smtClean="0"/>
              <a:t>parque</a:t>
            </a:r>
            <a:r>
              <a:rPr lang="en-US" dirty="0" smtClean="0"/>
              <a:t>”</a:t>
            </a:r>
            <a:endParaRPr lang="en-US" dirty="0"/>
          </a:p>
        </p:txBody>
      </p:sp>
    </p:spTree>
    <p:extLst>
      <p:ext uri="{BB962C8B-B14F-4D97-AF65-F5344CB8AC3E}">
        <p14:creationId xmlns:p14="http://schemas.microsoft.com/office/powerpoint/2010/main" val="42623821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837"/>
            <a:ext cx="8229600" cy="978763"/>
          </a:xfrm>
        </p:spPr>
        <p:txBody>
          <a:bodyPr/>
          <a:lstStyle/>
          <a:p>
            <a:r>
              <a:rPr lang="en-US" dirty="0" smtClean="0">
                <a:latin typeface="Arial" pitchFamily="34" charset="0"/>
                <a:cs typeface="Arial" pitchFamily="34" charset="0"/>
              </a:rPr>
              <a:t>Fifth Grade</a:t>
            </a:r>
            <a:endParaRPr lang="en-US" dirty="0"/>
          </a:p>
        </p:txBody>
      </p:sp>
      <p:sp>
        <p:nvSpPr>
          <p:cNvPr id="3" name="Content Placeholder 2"/>
          <p:cNvSpPr>
            <a:spLocks noGrp="1"/>
          </p:cNvSpPr>
          <p:nvPr>
            <p:ph idx="1"/>
          </p:nvPr>
        </p:nvSpPr>
        <p:spPr>
          <a:xfrm>
            <a:off x="1079500" y="838200"/>
            <a:ext cx="6858000" cy="5562600"/>
          </a:xfrm>
        </p:spPr>
        <p:txBody>
          <a:bodyPr>
            <a:normAutofit fontScale="92500" lnSpcReduction="20000"/>
          </a:bodyPr>
          <a:lstStyle/>
          <a:p>
            <a:pPr marL="0" indent="0">
              <a:buNone/>
            </a:pPr>
            <a:r>
              <a:rPr lang="en-US" sz="1600" b="1" dirty="0" err="1" smtClean="0">
                <a:solidFill>
                  <a:schemeClr val="tx1"/>
                </a:solidFill>
                <a:latin typeface="Arial" pitchFamily="34" charset="0"/>
                <a:cs typeface="Arial" pitchFamily="34" charset="0"/>
              </a:rPr>
              <a:t>Unidades</a:t>
            </a:r>
            <a:r>
              <a:rPr lang="en-US" sz="1600" b="1" dirty="0" smtClean="0">
                <a:solidFill>
                  <a:schemeClr val="tx1"/>
                </a:solidFill>
                <a:latin typeface="Arial" pitchFamily="34" charset="0"/>
                <a:cs typeface="Arial" pitchFamily="34" charset="0"/>
              </a:rPr>
              <a:t>- Units</a:t>
            </a:r>
          </a:p>
          <a:p>
            <a:pPr marL="0" indent="0">
              <a:buNone/>
            </a:pPr>
            <a:endParaRPr lang="en-US" sz="1400" b="1" dirty="0" smtClean="0">
              <a:solidFill>
                <a:schemeClr val="tx1"/>
              </a:solidFill>
              <a:latin typeface="Arial" pitchFamily="34" charset="0"/>
              <a:cs typeface="Arial" pitchFamily="34" charset="0"/>
            </a:endParaRPr>
          </a:p>
          <a:p>
            <a:pPr marL="0" indent="0">
              <a:buNone/>
            </a:pPr>
            <a:r>
              <a:rPr lang="en-US" sz="1400" dirty="0" err="1" smtClean="0">
                <a:solidFill>
                  <a:schemeClr val="tx1"/>
                </a:solidFill>
                <a:latin typeface="Arial" pitchFamily="34" charset="0"/>
                <a:cs typeface="Arial" pitchFamily="34" charset="0"/>
              </a:rPr>
              <a:t>Expresiones</a:t>
            </a:r>
            <a:r>
              <a:rPr lang="en-US" sz="1400" dirty="0" smtClean="0">
                <a:solidFill>
                  <a:schemeClr val="tx1"/>
                </a:solidFill>
                <a:latin typeface="Arial" pitchFamily="34" charset="0"/>
                <a:cs typeface="Arial" pitchFamily="34" charset="0"/>
              </a:rPr>
              <a:t> </a:t>
            </a:r>
            <a:r>
              <a:rPr lang="en-US" sz="1400" dirty="0" err="1" smtClean="0">
                <a:solidFill>
                  <a:schemeClr val="tx1"/>
                </a:solidFill>
                <a:latin typeface="Arial" pitchFamily="34" charset="0"/>
                <a:cs typeface="Arial" pitchFamily="34" charset="0"/>
              </a:rPr>
              <a:t>útiles</a:t>
            </a:r>
            <a:r>
              <a:rPr lang="en-US" sz="1400" dirty="0" smtClean="0">
                <a:solidFill>
                  <a:schemeClr val="tx1"/>
                </a:solidFill>
                <a:latin typeface="Arial" pitchFamily="34" charset="0"/>
                <a:cs typeface="Arial" pitchFamily="34" charset="0"/>
              </a:rPr>
              <a:t>- Useful </a:t>
            </a:r>
            <a:r>
              <a:rPr lang="en-US" sz="1400" dirty="0" smtClean="0">
                <a:solidFill>
                  <a:schemeClr val="tx1"/>
                </a:solidFill>
                <a:latin typeface="Arial" pitchFamily="34" charset="0"/>
                <a:cs typeface="Arial" pitchFamily="34" charset="0"/>
              </a:rPr>
              <a:t>Expressions</a:t>
            </a:r>
          </a:p>
          <a:p>
            <a:pPr marL="0" indent="0">
              <a:buNone/>
            </a:pPr>
            <a:r>
              <a:rPr lang="en-US" sz="1400" dirty="0" smtClean="0">
                <a:latin typeface="Arial" pitchFamily="34" charset="0"/>
                <a:cs typeface="Arial" pitchFamily="34" charset="0"/>
              </a:rPr>
              <a:t>“Spanish Is Fun”- </a:t>
            </a:r>
            <a:r>
              <a:rPr lang="en-US" sz="1400" dirty="0" err="1" smtClean="0">
                <a:latin typeface="Arial" pitchFamily="34" charset="0"/>
                <a:cs typeface="Arial" pitchFamily="34" charset="0"/>
              </a:rPr>
              <a:t>Capítulo</a:t>
            </a:r>
            <a:r>
              <a:rPr lang="en-US" sz="1400" dirty="0" smtClean="0">
                <a:latin typeface="Arial" pitchFamily="34" charset="0"/>
                <a:cs typeface="Arial" pitchFamily="34" charset="0"/>
              </a:rPr>
              <a:t> 1</a:t>
            </a:r>
            <a:endParaRPr lang="en-US" sz="1400" dirty="0" smtClean="0">
              <a:solidFill>
                <a:schemeClr val="tx1"/>
              </a:solidFill>
              <a:latin typeface="Arial" pitchFamily="34" charset="0"/>
              <a:cs typeface="Arial" pitchFamily="34" charset="0"/>
            </a:endParaRPr>
          </a:p>
          <a:p>
            <a:pPr marL="0" indent="0">
              <a:buNone/>
            </a:pPr>
            <a:r>
              <a:rPr lang="en-US" sz="1400" dirty="0" smtClean="0">
                <a:latin typeface="Arial" pitchFamily="34" charset="0"/>
                <a:cs typeface="Arial" pitchFamily="34" charset="0"/>
              </a:rPr>
              <a:t>Los </a:t>
            </a:r>
            <a:r>
              <a:rPr lang="en-US" sz="1400" dirty="0" err="1" smtClean="0">
                <a:latin typeface="Arial" pitchFamily="34" charset="0"/>
                <a:cs typeface="Arial" pitchFamily="34" charset="0"/>
              </a:rPr>
              <a:t>números</a:t>
            </a:r>
            <a:r>
              <a:rPr lang="en-US" sz="1400" dirty="0" smtClean="0">
                <a:latin typeface="Arial" pitchFamily="34" charset="0"/>
                <a:cs typeface="Arial" pitchFamily="34" charset="0"/>
              </a:rPr>
              <a:t>- Numbers</a:t>
            </a:r>
            <a:endParaRPr lang="en-US" sz="1400" dirty="0" smtClean="0">
              <a:solidFill>
                <a:schemeClr val="tx1"/>
              </a:solidFill>
              <a:latin typeface="Arial" pitchFamily="34" charset="0"/>
              <a:cs typeface="Arial" pitchFamily="34" charset="0"/>
            </a:endParaRPr>
          </a:p>
          <a:p>
            <a:pPr marL="0" indent="0">
              <a:buNone/>
            </a:pPr>
            <a:r>
              <a:rPr lang="en-US" sz="1400" dirty="0" err="1" smtClean="0">
                <a:solidFill>
                  <a:schemeClr val="tx1"/>
                </a:solidFill>
                <a:latin typeface="Arial" pitchFamily="34" charset="0"/>
                <a:cs typeface="Arial" pitchFamily="34" charset="0"/>
              </a:rPr>
              <a:t>Una</a:t>
            </a:r>
            <a:r>
              <a:rPr lang="en-US" sz="1400" dirty="0" smtClean="0">
                <a:solidFill>
                  <a:schemeClr val="tx1"/>
                </a:solidFill>
                <a:latin typeface="Arial" pitchFamily="34" charset="0"/>
                <a:cs typeface="Arial" pitchFamily="34" charset="0"/>
              </a:rPr>
              <a:t> </a:t>
            </a:r>
            <a:r>
              <a:rPr lang="en-US" sz="1400" dirty="0" err="1" smtClean="0">
                <a:solidFill>
                  <a:schemeClr val="tx1"/>
                </a:solidFill>
                <a:latin typeface="Arial" pitchFamily="34" charset="0"/>
                <a:cs typeface="Arial" pitchFamily="34" charset="0"/>
              </a:rPr>
              <a:t>visita</a:t>
            </a:r>
            <a:r>
              <a:rPr lang="en-US" sz="1400" dirty="0" smtClean="0">
                <a:solidFill>
                  <a:schemeClr val="tx1"/>
                </a:solidFill>
                <a:latin typeface="Arial" pitchFamily="34" charset="0"/>
                <a:cs typeface="Arial" pitchFamily="34" charset="0"/>
              </a:rPr>
              <a:t> al </a:t>
            </a:r>
            <a:r>
              <a:rPr lang="en-US" sz="1400" dirty="0" err="1" smtClean="0">
                <a:solidFill>
                  <a:schemeClr val="tx1"/>
                </a:solidFill>
                <a:latin typeface="Arial" pitchFamily="34" charset="0"/>
                <a:cs typeface="Arial" pitchFamily="34" charset="0"/>
              </a:rPr>
              <a:t>restaurante</a:t>
            </a:r>
            <a:r>
              <a:rPr lang="en-US" sz="1400" dirty="0" smtClean="0">
                <a:solidFill>
                  <a:schemeClr val="tx1"/>
                </a:solidFill>
                <a:latin typeface="Arial" pitchFamily="34" charset="0"/>
                <a:cs typeface="Arial" pitchFamily="34" charset="0"/>
              </a:rPr>
              <a:t>- A Visit to a </a:t>
            </a:r>
            <a:r>
              <a:rPr lang="en-US" sz="1400" dirty="0" smtClean="0">
                <a:solidFill>
                  <a:schemeClr val="tx1"/>
                </a:solidFill>
                <a:latin typeface="Arial" pitchFamily="34" charset="0"/>
                <a:cs typeface="Arial" pitchFamily="34" charset="0"/>
              </a:rPr>
              <a:t>Restaurant</a:t>
            </a:r>
          </a:p>
          <a:p>
            <a:pPr marL="0" indent="0">
              <a:buNone/>
            </a:pPr>
            <a:r>
              <a:rPr lang="en-US" sz="1400" dirty="0" smtClean="0">
                <a:solidFill>
                  <a:schemeClr val="tx1"/>
                </a:solidFill>
                <a:latin typeface="Arial" pitchFamily="34" charset="0"/>
                <a:cs typeface="Arial" pitchFamily="34" charset="0"/>
              </a:rPr>
              <a:t>La </a:t>
            </a:r>
            <a:r>
              <a:rPr lang="en-US" sz="1400" dirty="0" smtClean="0">
                <a:solidFill>
                  <a:schemeClr val="tx1"/>
                </a:solidFill>
                <a:latin typeface="Arial" pitchFamily="34" charset="0"/>
                <a:cs typeface="Arial" pitchFamily="34" charset="0"/>
              </a:rPr>
              <a:t>playa- The </a:t>
            </a:r>
            <a:r>
              <a:rPr lang="en-US" sz="1400" dirty="0" smtClean="0">
                <a:solidFill>
                  <a:schemeClr val="tx1"/>
                </a:solidFill>
                <a:latin typeface="Arial" pitchFamily="34" charset="0"/>
                <a:cs typeface="Arial" pitchFamily="34" charset="0"/>
              </a:rPr>
              <a:t>Beach</a:t>
            </a:r>
          </a:p>
          <a:p>
            <a:pPr marL="0" indent="0">
              <a:buNone/>
            </a:pPr>
            <a:r>
              <a:rPr lang="en-US" sz="1400" dirty="0" err="1" smtClean="0">
                <a:latin typeface="Arial" pitchFamily="34" charset="0"/>
                <a:cs typeface="Arial" pitchFamily="34" charset="0"/>
              </a:rPr>
              <a:t>Libro</a:t>
            </a:r>
            <a:r>
              <a:rPr lang="en-US" sz="1400" dirty="0" smtClean="0">
                <a:latin typeface="Arial" pitchFamily="34" charset="0"/>
                <a:cs typeface="Arial" pitchFamily="34" charset="0"/>
              </a:rPr>
              <a:t> de </a:t>
            </a:r>
            <a:r>
              <a:rPr lang="en-US" sz="1400" dirty="0" err="1" smtClean="0">
                <a:latin typeface="Arial" pitchFamily="34" charset="0"/>
                <a:cs typeface="Arial" pitchFamily="34" charset="0"/>
              </a:rPr>
              <a:t>texto</a:t>
            </a:r>
            <a:r>
              <a:rPr lang="en-US" sz="1400" dirty="0" smtClean="0">
                <a:latin typeface="Arial" pitchFamily="34" charset="0"/>
                <a:cs typeface="Arial" pitchFamily="34" charset="0"/>
              </a:rPr>
              <a:t>- “Spanish </a:t>
            </a:r>
            <a:r>
              <a:rPr lang="en-US" sz="1400" dirty="0">
                <a:latin typeface="Arial" pitchFamily="34" charset="0"/>
                <a:cs typeface="Arial" pitchFamily="34" charset="0"/>
              </a:rPr>
              <a:t>Is Fun”- </a:t>
            </a:r>
            <a:r>
              <a:rPr lang="en-US" sz="1400" dirty="0" err="1">
                <a:latin typeface="Arial" pitchFamily="34" charset="0"/>
                <a:cs typeface="Arial" pitchFamily="34" charset="0"/>
              </a:rPr>
              <a:t>Capítulo</a:t>
            </a:r>
            <a:r>
              <a:rPr lang="en-US" sz="1400" dirty="0" smtClean="0">
                <a:latin typeface="Arial" pitchFamily="34" charset="0"/>
                <a:cs typeface="Arial" pitchFamily="34" charset="0"/>
              </a:rPr>
              <a:t> </a:t>
            </a:r>
            <a:r>
              <a:rPr lang="en-US" sz="1400" dirty="0">
                <a:latin typeface="Arial" pitchFamily="34" charset="0"/>
                <a:cs typeface="Arial" pitchFamily="34" charset="0"/>
              </a:rPr>
              <a:t>4</a:t>
            </a:r>
          </a:p>
          <a:p>
            <a:pPr marL="0" indent="0">
              <a:buNone/>
            </a:pPr>
            <a:r>
              <a:rPr lang="en-US" sz="1400" dirty="0" err="1" smtClean="0">
                <a:latin typeface="Arial" pitchFamily="34" charset="0"/>
                <a:cs typeface="Arial" pitchFamily="34" charset="0"/>
              </a:rPr>
              <a:t>Novela</a:t>
            </a:r>
            <a:r>
              <a:rPr lang="en-US" sz="1400" dirty="0" smtClean="0">
                <a:latin typeface="Arial" pitchFamily="34" charset="0"/>
                <a:cs typeface="Arial" pitchFamily="34" charset="0"/>
              </a:rPr>
              <a:t>- </a:t>
            </a:r>
            <a:r>
              <a:rPr lang="en-US" sz="1400" dirty="0" smtClean="0">
                <a:solidFill>
                  <a:schemeClr val="tx1"/>
                </a:solidFill>
                <a:latin typeface="Arial" pitchFamily="34" charset="0"/>
                <a:cs typeface="Arial" pitchFamily="34" charset="0"/>
              </a:rPr>
              <a:t>“</a:t>
            </a:r>
            <a:r>
              <a:rPr lang="en-US" sz="1400" dirty="0" err="1" smtClean="0">
                <a:solidFill>
                  <a:schemeClr val="tx1"/>
                </a:solidFill>
                <a:latin typeface="Arial" pitchFamily="34" charset="0"/>
                <a:cs typeface="Arial" pitchFamily="34" charset="0"/>
              </a:rPr>
              <a:t>Pobre</a:t>
            </a:r>
            <a:r>
              <a:rPr lang="en-US" sz="1400" dirty="0" smtClean="0">
                <a:solidFill>
                  <a:schemeClr val="tx1"/>
                </a:solidFill>
                <a:latin typeface="Arial" pitchFamily="34" charset="0"/>
                <a:cs typeface="Arial" pitchFamily="34" charset="0"/>
              </a:rPr>
              <a:t> Ana”</a:t>
            </a:r>
          </a:p>
          <a:p>
            <a:pPr marL="0" indent="0">
              <a:buNone/>
            </a:pPr>
            <a:r>
              <a:rPr lang="en-US" sz="1400" dirty="0" smtClean="0">
                <a:latin typeface="Arial" pitchFamily="34" charset="0"/>
                <a:cs typeface="Arial" pitchFamily="34" charset="0"/>
              </a:rPr>
              <a:t>El </a:t>
            </a:r>
            <a:r>
              <a:rPr lang="en-US" sz="1400" dirty="0" err="1" smtClean="0">
                <a:latin typeface="Arial" pitchFamily="34" charset="0"/>
                <a:cs typeface="Arial" pitchFamily="34" charset="0"/>
              </a:rPr>
              <a:t>ciclo</a:t>
            </a:r>
            <a:r>
              <a:rPr lang="en-US" sz="1400" dirty="0" smtClean="0">
                <a:latin typeface="Arial" pitchFamily="34" charset="0"/>
                <a:cs typeface="Arial" pitchFamily="34" charset="0"/>
              </a:rPr>
              <a:t> de </a:t>
            </a:r>
            <a:r>
              <a:rPr lang="en-US" sz="1400" dirty="0" err="1" smtClean="0">
                <a:latin typeface="Arial" pitchFamily="34" charset="0"/>
                <a:cs typeface="Arial" pitchFamily="34" charset="0"/>
              </a:rPr>
              <a:t>vida</a:t>
            </a:r>
            <a:r>
              <a:rPr lang="en-US" sz="1400" dirty="0" smtClean="0">
                <a:latin typeface="Arial" pitchFamily="34" charset="0"/>
                <a:cs typeface="Arial" pitchFamily="34" charset="0"/>
              </a:rPr>
              <a:t> de </a:t>
            </a:r>
            <a:r>
              <a:rPr lang="en-US" sz="1400" dirty="0" err="1" smtClean="0">
                <a:latin typeface="Arial" pitchFamily="34" charset="0"/>
                <a:cs typeface="Arial" pitchFamily="34" charset="0"/>
              </a:rPr>
              <a:t>una</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rana</a:t>
            </a:r>
            <a:r>
              <a:rPr lang="en-US" sz="1400" dirty="0" smtClean="0">
                <a:latin typeface="Arial" pitchFamily="34" charset="0"/>
                <a:cs typeface="Arial" pitchFamily="34" charset="0"/>
              </a:rPr>
              <a:t>- The Life Cycle of a Frog</a:t>
            </a:r>
            <a:endParaRPr lang="en-US" sz="1400" dirty="0" smtClean="0">
              <a:solidFill>
                <a:schemeClr val="tx1"/>
              </a:solidFill>
              <a:latin typeface="Arial" pitchFamily="34" charset="0"/>
              <a:cs typeface="Arial" pitchFamily="34" charset="0"/>
            </a:endParaRPr>
          </a:p>
          <a:p>
            <a:pPr marL="0" indent="0">
              <a:buNone/>
            </a:pPr>
            <a:r>
              <a:rPr lang="en-US" sz="1400" dirty="0" smtClean="0">
                <a:solidFill>
                  <a:schemeClr val="tx1"/>
                </a:solidFill>
                <a:latin typeface="Arial" pitchFamily="34" charset="0"/>
                <a:cs typeface="Arial" pitchFamily="34" charset="0"/>
              </a:rPr>
              <a:t>El </a:t>
            </a:r>
            <a:r>
              <a:rPr lang="en-US" sz="1400" dirty="0" err="1" smtClean="0">
                <a:solidFill>
                  <a:schemeClr val="tx1"/>
                </a:solidFill>
                <a:latin typeface="Arial" pitchFamily="34" charset="0"/>
                <a:cs typeface="Arial" pitchFamily="34" charset="0"/>
              </a:rPr>
              <a:t>ciclo</a:t>
            </a:r>
            <a:r>
              <a:rPr lang="en-US" sz="1400" dirty="0" smtClean="0">
                <a:solidFill>
                  <a:schemeClr val="tx1"/>
                </a:solidFill>
                <a:latin typeface="Arial" pitchFamily="34" charset="0"/>
                <a:cs typeface="Arial" pitchFamily="34" charset="0"/>
              </a:rPr>
              <a:t> de </a:t>
            </a:r>
            <a:r>
              <a:rPr lang="en-US" sz="1400" dirty="0" err="1" smtClean="0">
                <a:solidFill>
                  <a:schemeClr val="tx1"/>
                </a:solidFill>
                <a:latin typeface="Arial" pitchFamily="34" charset="0"/>
                <a:cs typeface="Arial" pitchFamily="34" charset="0"/>
              </a:rPr>
              <a:t>vida</a:t>
            </a:r>
            <a:r>
              <a:rPr lang="en-US" sz="1400" dirty="0" smtClean="0">
                <a:solidFill>
                  <a:schemeClr val="tx1"/>
                </a:solidFill>
                <a:latin typeface="Arial" pitchFamily="34" charset="0"/>
                <a:cs typeface="Arial" pitchFamily="34" charset="0"/>
              </a:rPr>
              <a:t> de </a:t>
            </a:r>
            <a:r>
              <a:rPr lang="en-US" sz="1400" dirty="0" err="1" smtClean="0">
                <a:solidFill>
                  <a:schemeClr val="tx1"/>
                </a:solidFill>
                <a:latin typeface="Arial" pitchFamily="34" charset="0"/>
                <a:cs typeface="Arial" pitchFamily="34" charset="0"/>
              </a:rPr>
              <a:t>una</a:t>
            </a:r>
            <a:r>
              <a:rPr lang="en-US" sz="1400" dirty="0" smtClean="0">
                <a:solidFill>
                  <a:schemeClr val="tx1"/>
                </a:solidFill>
                <a:latin typeface="Arial" pitchFamily="34" charset="0"/>
                <a:cs typeface="Arial" pitchFamily="34" charset="0"/>
              </a:rPr>
              <a:t> </a:t>
            </a:r>
            <a:r>
              <a:rPr lang="en-US" sz="1400" dirty="0" err="1" smtClean="0">
                <a:solidFill>
                  <a:schemeClr val="tx1"/>
                </a:solidFill>
                <a:latin typeface="Arial" pitchFamily="34" charset="0"/>
                <a:cs typeface="Arial" pitchFamily="34" charset="0"/>
              </a:rPr>
              <a:t>planta</a:t>
            </a:r>
            <a:r>
              <a:rPr lang="en-US" sz="1400" dirty="0" smtClean="0">
                <a:solidFill>
                  <a:schemeClr val="tx1"/>
                </a:solidFill>
                <a:latin typeface="Arial" pitchFamily="34" charset="0"/>
                <a:cs typeface="Arial" pitchFamily="34" charset="0"/>
              </a:rPr>
              <a:t>- The Life Cycle of a Plant</a:t>
            </a:r>
          </a:p>
          <a:p>
            <a:pPr marL="0" indent="0">
              <a:buNone/>
            </a:pPr>
            <a:r>
              <a:rPr lang="en-US" sz="1400" dirty="0" smtClean="0">
                <a:solidFill>
                  <a:schemeClr val="tx1"/>
                </a:solidFill>
                <a:latin typeface="Arial" pitchFamily="34" charset="0"/>
                <a:cs typeface="Arial" pitchFamily="34" charset="0"/>
              </a:rPr>
              <a:t>La </a:t>
            </a:r>
            <a:r>
              <a:rPr lang="en-US" sz="1400" dirty="0" err="1" smtClean="0">
                <a:solidFill>
                  <a:schemeClr val="tx1"/>
                </a:solidFill>
                <a:latin typeface="Arial" pitchFamily="34" charset="0"/>
                <a:cs typeface="Arial" pitchFamily="34" charset="0"/>
              </a:rPr>
              <a:t>granja</a:t>
            </a:r>
            <a:r>
              <a:rPr lang="en-US" sz="1400" dirty="0" smtClean="0">
                <a:solidFill>
                  <a:schemeClr val="tx1"/>
                </a:solidFill>
                <a:latin typeface="Arial" pitchFamily="34" charset="0"/>
                <a:cs typeface="Arial" pitchFamily="34" charset="0"/>
              </a:rPr>
              <a:t>- The Farm</a:t>
            </a:r>
          </a:p>
          <a:p>
            <a:pPr marL="0" indent="0">
              <a:buNone/>
            </a:pPr>
            <a:r>
              <a:rPr lang="en-US" sz="1400" dirty="0" smtClean="0">
                <a:latin typeface="Arial" pitchFamily="34" charset="0"/>
                <a:cs typeface="Arial" pitchFamily="34" charset="0"/>
              </a:rPr>
              <a:t>La </a:t>
            </a:r>
            <a:r>
              <a:rPr lang="en-US" sz="1400" dirty="0" err="1" smtClean="0">
                <a:latin typeface="Arial" pitchFamily="34" charset="0"/>
                <a:cs typeface="Arial" pitchFamily="34" charset="0"/>
              </a:rPr>
              <a:t>gallinita</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roja</a:t>
            </a:r>
            <a:r>
              <a:rPr lang="en-US" sz="1400" dirty="0" smtClean="0">
                <a:latin typeface="Arial" pitchFamily="34" charset="0"/>
                <a:cs typeface="Arial" pitchFamily="34" charset="0"/>
              </a:rPr>
              <a:t>- The Little Red Hen</a:t>
            </a:r>
          </a:p>
          <a:p>
            <a:pPr marL="0" indent="0">
              <a:buNone/>
            </a:pPr>
            <a:r>
              <a:rPr lang="en-US" sz="1400" dirty="0" smtClean="0">
                <a:solidFill>
                  <a:schemeClr val="tx1"/>
                </a:solidFill>
                <a:latin typeface="Arial" pitchFamily="34" charset="0"/>
                <a:cs typeface="Arial" pitchFamily="34" charset="0"/>
              </a:rPr>
              <a:t>El </a:t>
            </a:r>
            <a:r>
              <a:rPr lang="en-US" sz="1400" dirty="0" err="1" smtClean="0">
                <a:solidFill>
                  <a:schemeClr val="tx1"/>
                </a:solidFill>
                <a:latin typeface="Arial" pitchFamily="34" charset="0"/>
                <a:cs typeface="Arial" pitchFamily="34" charset="0"/>
              </a:rPr>
              <a:t>sistema</a:t>
            </a:r>
            <a:r>
              <a:rPr lang="en-US" sz="1400" dirty="0" smtClean="0">
                <a:solidFill>
                  <a:schemeClr val="tx1"/>
                </a:solidFill>
                <a:latin typeface="Arial" pitchFamily="34" charset="0"/>
                <a:cs typeface="Arial" pitchFamily="34" charset="0"/>
              </a:rPr>
              <a:t> solar- The Solar System</a:t>
            </a:r>
          </a:p>
          <a:p>
            <a:pPr marL="0" indent="0">
              <a:buNone/>
            </a:pPr>
            <a:endParaRPr lang="en-US" sz="1600" dirty="0" smtClean="0">
              <a:solidFill>
                <a:schemeClr val="tx1"/>
              </a:solidFill>
              <a:latin typeface="Arial" pitchFamily="34" charset="0"/>
              <a:cs typeface="Arial" pitchFamily="34" charset="0"/>
            </a:endParaRPr>
          </a:p>
          <a:p>
            <a:pPr marL="0" indent="0">
              <a:buNone/>
            </a:pPr>
            <a:r>
              <a:rPr lang="en-US" sz="1600" b="1" dirty="0" err="1" smtClean="0">
                <a:solidFill>
                  <a:schemeClr val="tx1"/>
                </a:solidFill>
                <a:latin typeface="Arial" pitchFamily="34" charset="0"/>
                <a:cs typeface="Arial" pitchFamily="34" charset="0"/>
              </a:rPr>
              <a:t>Cultura</a:t>
            </a:r>
            <a:r>
              <a:rPr lang="en-US" sz="1600" b="1" dirty="0" smtClean="0">
                <a:solidFill>
                  <a:schemeClr val="tx1"/>
                </a:solidFill>
                <a:latin typeface="Arial" pitchFamily="34" charset="0"/>
                <a:cs typeface="Arial" pitchFamily="34" charset="0"/>
              </a:rPr>
              <a:t>- Culture</a:t>
            </a:r>
          </a:p>
          <a:p>
            <a:pPr marL="0" indent="0">
              <a:buNone/>
            </a:pPr>
            <a:endParaRPr lang="en-US" sz="1400" b="1" dirty="0" smtClean="0">
              <a:solidFill>
                <a:schemeClr val="tx1"/>
              </a:solidFill>
              <a:latin typeface="Arial" pitchFamily="34" charset="0"/>
              <a:cs typeface="Arial" pitchFamily="34" charset="0"/>
            </a:endParaRPr>
          </a:p>
          <a:p>
            <a:pPr marL="0" indent="0">
              <a:buNone/>
            </a:pPr>
            <a:r>
              <a:rPr lang="en-US" sz="1400" dirty="0" err="1" smtClean="0">
                <a:solidFill>
                  <a:schemeClr val="tx1"/>
                </a:solidFill>
                <a:latin typeface="Arial" pitchFamily="34" charset="0"/>
                <a:cs typeface="Arial" pitchFamily="34" charset="0"/>
              </a:rPr>
              <a:t>Cristóbal</a:t>
            </a:r>
            <a:r>
              <a:rPr lang="en-US" sz="1400" dirty="0" smtClean="0">
                <a:solidFill>
                  <a:schemeClr val="tx1"/>
                </a:solidFill>
                <a:latin typeface="Arial" pitchFamily="34" charset="0"/>
                <a:cs typeface="Arial" pitchFamily="34" charset="0"/>
              </a:rPr>
              <a:t> Colón- Christopher Columbus</a:t>
            </a:r>
          </a:p>
          <a:p>
            <a:pPr marL="0" indent="0">
              <a:buNone/>
            </a:pPr>
            <a:r>
              <a:rPr lang="en-US" sz="1400" dirty="0" smtClean="0">
                <a:solidFill>
                  <a:schemeClr val="tx1"/>
                </a:solidFill>
                <a:latin typeface="Arial" pitchFamily="34" charset="0"/>
                <a:cs typeface="Arial" pitchFamily="34" charset="0"/>
              </a:rPr>
              <a:t>Las Posadas- Holiday in Latin America</a:t>
            </a:r>
          </a:p>
          <a:p>
            <a:pPr marL="0" indent="0">
              <a:buNone/>
            </a:pPr>
            <a:r>
              <a:rPr lang="en-US" sz="1400" dirty="0" smtClean="0">
                <a:solidFill>
                  <a:schemeClr val="tx1"/>
                </a:solidFill>
                <a:latin typeface="Arial" pitchFamily="34" charset="0"/>
                <a:cs typeface="Arial" pitchFamily="34" charset="0"/>
              </a:rPr>
              <a:t>El </a:t>
            </a:r>
            <a:r>
              <a:rPr lang="en-US" sz="1400" dirty="0" err="1" smtClean="0">
                <a:solidFill>
                  <a:schemeClr val="tx1"/>
                </a:solidFill>
                <a:latin typeface="Arial" pitchFamily="34" charset="0"/>
                <a:cs typeface="Arial" pitchFamily="34" charset="0"/>
              </a:rPr>
              <a:t>día</a:t>
            </a:r>
            <a:r>
              <a:rPr lang="en-US" sz="1400" dirty="0" smtClean="0">
                <a:solidFill>
                  <a:schemeClr val="tx1"/>
                </a:solidFill>
                <a:latin typeface="Arial" pitchFamily="34" charset="0"/>
                <a:cs typeface="Arial" pitchFamily="34" charset="0"/>
              </a:rPr>
              <a:t> del </a:t>
            </a:r>
            <a:r>
              <a:rPr lang="en-US" sz="1400" dirty="0" err="1" smtClean="0">
                <a:solidFill>
                  <a:schemeClr val="tx1"/>
                </a:solidFill>
                <a:latin typeface="Arial" pitchFamily="34" charset="0"/>
                <a:cs typeface="Arial" pitchFamily="34" charset="0"/>
              </a:rPr>
              <a:t>amor</a:t>
            </a:r>
            <a:r>
              <a:rPr lang="en-US" sz="1400" dirty="0" smtClean="0">
                <a:solidFill>
                  <a:schemeClr val="tx1"/>
                </a:solidFill>
                <a:latin typeface="Arial" pitchFamily="34" charset="0"/>
                <a:cs typeface="Arial" pitchFamily="34" charset="0"/>
              </a:rPr>
              <a:t>- </a:t>
            </a:r>
            <a:r>
              <a:rPr lang="en-US" sz="1400" dirty="0">
                <a:latin typeface="Arial" pitchFamily="34" charset="0"/>
                <a:cs typeface="Arial" pitchFamily="34" charset="0"/>
              </a:rPr>
              <a:t>Valentine’s Day</a:t>
            </a:r>
            <a:endParaRPr lang="en-US" sz="1400" dirty="0" smtClean="0">
              <a:solidFill>
                <a:schemeClr val="tx1"/>
              </a:solidFill>
              <a:latin typeface="Arial" pitchFamily="34" charset="0"/>
              <a:cs typeface="Arial" pitchFamily="34" charset="0"/>
            </a:endParaRPr>
          </a:p>
          <a:p>
            <a:pPr marL="0" indent="0">
              <a:buNone/>
            </a:pPr>
            <a:r>
              <a:rPr lang="en-US" sz="1400" dirty="0" err="1" smtClean="0">
                <a:solidFill>
                  <a:schemeClr val="tx1"/>
                </a:solidFill>
                <a:latin typeface="Arial" pitchFamily="34" charset="0"/>
                <a:cs typeface="Arial" pitchFamily="34" charset="0"/>
              </a:rPr>
              <a:t>Cinco</a:t>
            </a:r>
            <a:r>
              <a:rPr lang="en-US" sz="1400" dirty="0" smtClean="0">
                <a:solidFill>
                  <a:schemeClr val="tx1"/>
                </a:solidFill>
                <a:latin typeface="Arial" pitchFamily="34" charset="0"/>
                <a:cs typeface="Arial" pitchFamily="34" charset="0"/>
              </a:rPr>
              <a:t> de </a:t>
            </a:r>
            <a:r>
              <a:rPr lang="en-US" sz="1400" dirty="0" smtClean="0">
                <a:solidFill>
                  <a:schemeClr val="tx1"/>
                </a:solidFill>
                <a:latin typeface="Arial" pitchFamily="34" charset="0"/>
                <a:cs typeface="Arial" pitchFamily="34" charset="0"/>
              </a:rPr>
              <a:t>Mayo</a:t>
            </a:r>
          </a:p>
          <a:p>
            <a:pPr marL="0" indent="0">
              <a:buNone/>
            </a:pPr>
            <a:endParaRPr lang="en-US" sz="1400" dirty="0" smtClean="0">
              <a:solidFill>
                <a:schemeClr val="tx1"/>
              </a:solidFill>
              <a:latin typeface="Arial" pitchFamily="34" charset="0"/>
              <a:cs typeface="Arial" pitchFamily="34" charset="0"/>
            </a:endParaRPr>
          </a:p>
          <a:p>
            <a:pPr marL="0" indent="0">
              <a:buNone/>
            </a:pPr>
            <a:r>
              <a:rPr lang="en-US" sz="1400" b="1" dirty="0" err="1" smtClean="0">
                <a:latin typeface="Arial" pitchFamily="34" charset="0"/>
                <a:cs typeface="Arial" pitchFamily="34" charset="0"/>
              </a:rPr>
              <a:t>Libros</a:t>
            </a:r>
            <a:r>
              <a:rPr lang="en-US" sz="1400" b="1" dirty="0" smtClean="0">
                <a:latin typeface="Arial" pitchFamily="34" charset="0"/>
                <a:cs typeface="Arial" pitchFamily="34" charset="0"/>
              </a:rPr>
              <a:t>- Textbooks</a:t>
            </a:r>
            <a:endParaRPr lang="en-US" sz="1400" b="1" dirty="0">
              <a:latin typeface="Arial" pitchFamily="34" charset="0"/>
              <a:cs typeface="Arial" pitchFamily="34" charset="0"/>
            </a:endParaRPr>
          </a:p>
          <a:p>
            <a:pPr marL="0" indent="0">
              <a:buNone/>
            </a:pPr>
            <a:endParaRPr lang="en-US" sz="1400" b="1" dirty="0">
              <a:latin typeface="Arial" pitchFamily="34" charset="0"/>
              <a:cs typeface="Arial" pitchFamily="34" charset="0"/>
            </a:endParaRPr>
          </a:p>
          <a:p>
            <a:pPr marL="0" indent="0">
              <a:buNone/>
            </a:pPr>
            <a:r>
              <a:rPr lang="en-US" sz="1400" dirty="0" err="1" smtClean="0">
                <a:latin typeface="Arial" pitchFamily="34" charset="0"/>
                <a:cs typeface="Arial" pitchFamily="34" charset="0"/>
              </a:rPr>
              <a:t>Lobre</a:t>
            </a:r>
            <a:r>
              <a:rPr lang="en-US" sz="1400" dirty="0" smtClean="0">
                <a:latin typeface="Arial" pitchFamily="34" charset="0"/>
                <a:cs typeface="Arial" pitchFamily="34" charset="0"/>
              </a:rPr>
              <a:t> de </a:t>
            </a:r>
            <a:r>
              <a:rPr lang="en-US" sz="1400" dirty="0" err="1" smtClean="0">
                <a:latin typeface="Arial" pitchFamily="34" charset="0"/>
                <a:cs typeface="Arial" pitchFamily="34" charset="0"/>
              </a:rPr>
              <a:t>texto</a:t>
            </a:r>
            <a:r>
              <a:rPr lang="en-US" sz="1400" dirty="0" smtClean="0">
                <a:latin typeface="Arial" pitchFamily="34" charset="0"/>
                <a:cs typeface="Arial" pitchFamily="34" charset="0"/>
              </a:rPr>
              <a:t>- “Spanish Is Fun”</a:t>
            </a:r>
            <a:endParaRPr lang="en-US" sz="1400" dirty="0">
              <a:latin typeface="Arial" pitchFamily="34" charset="0"/>
              <a:cs typeface="Arial" pitchFamily="34" charset="0"/>
            </a:endParaRPr>
          </a:p>
          <a:p>
            <a:pPr marL="0" indent="0">
              <a:buNone/>
            </a:pPr>
            <a:r>
              <a:rPr lang="en-US" sz="1400" dirty="0" err="1" smtClean="0">
                <a:solidFill>
                  <a:schemeClr val="tx1"/>
                </a:solidFill>
                <a:latin typeface="Arial" pitchFamily="34" charset="0"/>
                <a:cs typeface="Arial" pitchFamily="34" charset="0"/>
              </a:rPr>
              <a:t>Novela</a:t>
            </a:r>
            <a:r>
              <a:rPr lang="en-US" sz="1400" dirty="0" smtClean="0">
                <a:solidFill>
                  <a:schemeClr val="tx1"/>
                </a:solidFill>
                <a:latin typeface="Arial" pitchFamily="34" charset="0"/>
                <a:cs typeface="Arial" pitchFamily="34" charset="0"/>
              </a:rPr>
              <a:t>- “</a:t>
            </a:r>
            <a:r>
              <a:rPr lang="en-US" sz="1400" dirty="0" err="1" smtClean="0">
                <a:solidFill>
                  <a:schemeClr val="tx1"/>
                </a:solidFill>
                <a:latin typeface="Arial" pitchFamily="34" charset="0"/>
                <a:cs typeface="Arial" pitchFamily="34" charset="0"/>
              </a:rPr>
              <a:t>Pobre</a:t>
            </a:r>
            <a:r>
              <a:rPr lang="en-US" sz="1400" dirty="0" smtClean="0">
                <a:solidFill>
                  <a:schemeClr val="tx1"/>
                </a:solidFill>
                <a:latin typeface="Arial" pitchFamily="34" charset="0"/>
                <a:cs typeface="Arial" pitchFamily="34" charset="0"/>
              </a:rPr>
              <a:t> Ana”</a:t>
            </a:r>
            <a:endParaRPr lang="en-US" sz="1400" dirty="0" smtClean="0">
              <a:solidFill>
                <a:schemeClr val="tx1"/>
              </a:solidFill>
              <a:latin typeface="Arial" pitchFamily="34" charset="0"/>
              <a:cs typeface="Arial" pitchFamily="34" charset="0"/>
            </a:endParaRPr>
          </a:p>
          <a:p>
            <a:pPr marL="0" indent="0">
              <a:buNone/>
            </a:pPr>
            <a:endParaRPr lang="en-US" sz="1400" dirty="0"/>
          </a:p>
        </p:txBody>
      </p:sp>
      <p:pic>
        <p:nvPicPr>
          <p:cNvPr id="5123" name="Picture 3" descr="C:\Documents and Settings\Owner\Local Settings\Temporary Internet Files\Content.IE5\ZF2HL1LU\MC90043435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0" y="4075112"/>
            <a:ext cx="1841500" cy="12922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562600" y="5507589"/>
            <a:ext cx="3124200" cy="646331"/>
          </a:xfrm>
          <a:prstGeom prst="rect">
            <a:avLst/>
          </a:prstGeom>
          <a:noFill/>
        </p:spPr>
        <p:txBody>
          <a:bodyPr wrap="square" rtlCol="0">
            <a:spAutoFit/>
          </a:bodyPr>
          <a:lstStyle/>
          <a:p>
            <a:pPr algn="ctr"/>
            <a:r>
              <a:rPr lang="en-US" dirty="0" smtClean="0"/>
              <a:t>La </a:t>
            </a:r>
            <a:r>
              <a:rPr lang="en-US" dirty="0" err="1" smtClean="0"/>
              <a:t>Puerta</a:t>
            </a:r>
            <a:r>
              <a:rPr lang="en-US" dirty="0" smtClean="0"/>
              <a:t> de Alcala, Madrid</a:t>
            </a:r>
          </a:p>
          <a:p>
            <a:pPr algn="ctr"/>
            <a:r>
              <a:rPr lang="en-US" dirty="0" smtClean="0"/>
              <a:t>“Gateway to 6</a:t>
            </a:r>
            <a:r>
              <a:rPr lang="en-US" baseline="30000" dirty="0" smtClean="0"/>
              <a:t>th</a:t>
            </a:r>
            <a:r>
              <a:rPr lang="en-US" dirty="0" smtClean="0"/>
              <a:t> grade”</a:t>
            </a:r>
            <a:endParaRPr lang="en-US" dirty="0"/>
          </a:p>
        </p:txBody>
      </p:sp>
    </p:spTree>
    <p:extLst>
      <p:ext uri="{BB962C8B-B14F-4D97-AF65-F5344CB8AC3E}">
        <p14:creationId xmlns:p14="http://schemas.microsoft.com/office/powerpoint/2010/main" val="40667242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Sixth Grade</a:t>
            </a:r>
            <a:endParaRPr lang="en-US" dirty="0"/>
          </a:p>
        </p:txBody>
      </p:sp>
      <p:sp>
        <p:nvSpPr>
          <p:cNvPr id="3" name="Content Placeholder 2"/>
          <p:cNvSpPr>
            <a:spLocks noGrp="1"/>
          </p:cNvSpPr>
          <p:nvPr>
            <p:ph idx="1"/>
          </p:nvPr>
        </p:nvSpPr>
        <p:spPr>
          <a:xfrm>
            <a:off x="990600" y="1676400"/>
            <a:ext cx="7162800" cy="4114800"/>
          </a:xfrm>
        </p:spPr>
        <p:txBody>
          <a:bodyPr>
            <a:normAutofit/>
          </a:bodyPr>
          <a:lstStyle/>
          <a:p>
            <a:pPr marL="0" indent="0">
              <a:buNone/>
            </a:pPr>
            <a:r>
              <a:rPr lang="en-US" sz="1600" b="1" dirty="0" err="1" smtClean="0">
                <a:solidFill>
                  <a:schemeClr val="tx1"/>
                </a:solidFill>
                <a:latin typeface="Arial" pitchFamily="34" charset="0"/>
                <a:cs typeface="Arial" pitchFamily="34" charset="0"/>
              </a:rPr>
              <a:t>Unidades</a:t>
            </a:r>
            <a:r>
              <a:rPr lang="en-US" sz="1600" b="1" dirty="0" smtClean="0">
                <a:solidFill>
                  <a:schemeClr val="tx1"/>
                </a:solidFill>
                <a:latin typeface="Arial" pitchFamily="34" charset="0"/>
                <a:cs typeface="Arial" pitchFamily="34" charset="0"/>
              </a:rPr>
              <a:t>- Units</a:t>
            </a:r>
          </a:p>
          <a:p>
            <a:pPr marL="0" indent="0">
              <a:buNone/>
            </a:pPr>
            <a:endParaRPr lang="en-US" sz="1400" b="1" dirty="0" smtClean="0">
              <a:solidFill>
                <a:schemeClr val="tx1"/>
              </a:solidFill>
              <a:latin typeface="Arial" pitchFamily="34" charset="0"/>
              <a:cs typeface="Arial" pitchFamily="34" charset="0"/>
            </a:endParaRPr>
          </a:p>
          <a:p>
            <a:pPr marL="0" indent="0">
              <a:buNone/>
            </a:pPr>
            <a:r>
              <a:rPr lang="en-US" sz="1400" dirty="0" err="1" smtClean="0">
                <a:solidFill>
                  <a:schemeClr val="tx1"/>
                </a:solidFill>
                <a:latin typeface="Arial" pitchFamily="34" charset="0"/>
                <a:cs typeface="Arial" pitchFamily="34" charset="0"/>
              </a:rPr>
              <a:t>Capítulo</a:t>
            </a:r>
            <a:r>
              <a:rPr lang="en-US" sz="1400" dirty="0" smtClean="0">
                <a:solidFill>
                  <a:schemeClr val="tx1"/>
                </a:solidFill>
                <a:latin typeface="Arial" pitchFamily="34" charset="0"/>
                <a:cs typeface="Arial" pitchFamily="34" charset="0"/>
              </a:rPr>
              <a:t> 1 </a:t>
            </a:r>
            <a:r>
              <a:rPr lang="en-US" sz="1400" dirty="0" err="1">
                <a:latin typeface="Arial" pitchFamily="34" charset="0"/>
                <a:cs typeface="Arial" pitchFamily="34" charset="0"/>
              </a:rPr>
              <a:t>v</a:t>
            </a:r>
            <a:r>
              <a:rPr lang="en-US" sz="1400" dirty="0" err="1" smtClean="0">
                <a:solidFill>
                  <a:schemeClr val="tx1"/>
                </a:solidFill>
                <a:latin typeface="Arial" pitchFamily="34" charset="0"/>
                <a:cs typeface="Arial" pitchFamily="34" charset="0"/>
              </a:rPr>
              <a:t>ocabulario</a:t>
            </a:r>
            <a:r>
              <a:rPr lang="en-US" sz="1400" dirty="0" smtClean="0">
                <a:solidFill>
                  <a:schemeClr val="tx1"/>
                </a:solidFill>
                <a:latin typeface="Arial" pitchFamily="34" charset="0"/>
                <a:cs typeface="Arial" pitchFamily="34" charset="0"/>
              </a:rPr>
              <a:t> 1- Chapter 1 </a:t>
            </a:r>
            <a:r>
              <a:rPr lang="en-US" sz="1400" dirty="0" err="1" smtClean="0">
                <a:solidFill>
                  <a:schemeClr val="tx1"/>
                </a:solidFill>
                <a:latin typeface="Arial" pitchFamily="34" charset="0"/>
                <a:cs typeface="Arial" pitchFamily="34" charset="0"/>
              </a:rPr>
              <a:t>Vocaulary</a:t>
            </a:r>
            <a:r>
              <a:rPr lang="en-US" sz="1400" dirty="0" smtClean="0">
                <a:solidFill>
                  <a:schemeClr val="tx1"/>
                </a:solidFill>
                <a:latin typeface="Arial" pitchFamily="34" charset="0"/>
                <a:cs typeface="Arial" pitchFamily="34" charset="0"/>
              </a:rPr>
              <a:t> 1</a:t>
            </a:r>
          </a:p>
          <a:p>
            <a:pPr marL="0" indent="0">
              <a:buNone/>
            </a:pPr>
            <a:r>
              <a:rPr lang="en-US" sz="1400" dirty="0" err="1" smtClean="0">
                <a:solidFill>
                  <a:schemeClr val="tx1"/>
                </a:solidFill>
                <a:latin typeface="Arial" pitchFamily="34" charset="0"/>
                <a:cs typeface="Arial" pitchFamily="34" charset="0"/>
              </a:rPr>
              <a:t>Capítulo</a:t>
            </a:r>
            <a:r>
              <a:rPr lang="en-US" sz="1400" dirty="0" smtClean="0">
                <a:solidFill>
                  <a:schemeClr val="tx1"/>
                </a:solidFill>
                <a:latin typeface="Arial" pitchFamily="34" charset="0"/>
                <a:cs typeface="Arial" pitchFamily="34" charset="0"/>
              </a:rPr>
              <a:t> 1 </a:t>
            </a:r>
            <a:r>
              <a:rPr lang="en-US" sz="1400" dirty="0" err="1" smtClean="0">
                <a:latin typeface="Arial" pitchFamily="34" charset="0"/>
                <a:cs typeface="Arial" pitchFamily="34" charset="0"/>
              </a:rPr>
              <a:t>gramática</a:t>
            </a:r>
            <a:r>
              <a:rPr lang="en-US" sz="1400" dirty="0" smtClean="0">
                <a:solidFill>
                  <a:schemeClr val="tx1"/>
                </a:solidFill>
                <a:latin typeface="Arial" pitchFamily="34" charset="0"/>
                <a:cs typeface="Arial" pitchFamily="34" charset="0"/>
              </a:rPr>
              <a:t> 1- Chapter 1 Grammar 1</a:t>
            </a:r>
          </a:p>
          <a:p>
            <a:pPr marL="0" indent="0">
              <a:buNone/>
            </a:pPr>
            <a:r>
              <a:rPr lang="en-US" sz="1400" dirty="0" err="1" smtClean="0">
                <a:solidFill>
                  <a:schemeClr val="tx1"/>
                </a:solidFill>
                <a:latin typeface="Arial" pitchFamily="34" charset="0"/>
                <a:cs typeface="Arial" pitchFamily="34" charset="0"/>
              </a:rPr>
              <a:t>Capítulo</a:t>
            </a:r>
            <a:r>
              <a:rPr lang="en-US" sz="1400" dirty="0" smtClean="0">
                <a:solidFill>
                  <a:schemeClr val="tx1"/>
                </a:solidFill>
                <a:latin typeface="Arial" pitchFamily="34" charset="0"/>
                <a:cs typeface="Arial" pitchFamily="34" charset="0"/>
              </a:rPr>
              <a:t> 1 </a:t>
            </a:r>
            <a:r>
              <a:rPr lang="en-US" sz="1400" dirty="0" err="1" smtClean="0">
                <a:latin typeface="Arial" pitchFamily="34" charset="0"/>
                <a:cs typeface="Arial" pitchFamily="34" charset="0"/>
              </a:rPr>
              <a:t>v</a:t>
            </a:r>
            <a:r>
              <a:rPr lang="en-US" sz="1400" dirty="0" err="1" smtClean="0">
                <a:solidFill>
                  <a:schemeClr val="tx1"/>
                </a:solidFill>
                <a:latin typeface="Arial" pitchFamily="34" charset="0"/>
                <a:cs typeface="Arial" pitchFamily="34" charset="0"/>
              </a:rPr>
              <a:t>ocabulario</a:t>
            </a:r>
            <a:r>
              <a:rPr lang="en-US" sz="1400" dirty="0" smtClean="0">
                <a:solidFill>
                  <a:schemeClr val="tx1"/>
                </a:solidFill>
                <a:latin typeface="Arial" pitchFamily="34" charset="0"/>
                <a:cs typeface="Arial" pitchFamily="34" charset="0"/>
              </a:rPr>
              <a:t> 2- Chapter 1 </a:t>
            </a:r>
            <a:r>
              <a:rPr lang="en-US" sz="1400" dirty="0" err="1" smtClean="0">
                <a:solidFill>
                  <a:schemeClr val="tx1"/>
                </a:solidFill>
                <a:latin typeface="Arial" pitchFamily="34" charset="0"/>
                <a:cs typeface="Arial" pitchFamily="34" charset="0"/>
              </a:rPr>
              <a:t>Vocaulary</a:t>
            </a:r>
            <a:r>
              <a:rPr lang="en-US" sz="1400" dirty="0" smtClean="0">
                <a:solidFill>
                  <a:schemeClr val="tx1"/>
                </a:solidFill>
                <a:latin typeface="Arial" pitchFamily="34" charset="0"/>
                <a:cs typeface="Arial" pitchFamily="34" charset="0"/>
              </a:rPr>
              <a:t> 2</a:t>
            </a:r>
          </a:p>
          <a:p>
            <a:pPr marL="0" indent="0">
              <a:buNone/>
            </a:pPr>
            <a:r>
              <a:rPr lang="en-US" sz="1400" dirty="0" err="1" smtClean="0">
                <a:solidFill>
                  <a:schemeClr val="tx1"/>
                </a:solidFill>
                <a:latin typeface="Arial" pitchFamily="34" charset="0"/>
                <a:cs typeface="Arial" pitchFamily="34" charset="0"/>
              </a:rPr>
              <a:t>Capítulo</a:t>
            </a:r>
            <a:r>
              <a:rPr lang="en-US" sz="1400" dirty="0" smtClean="0">
                <a:solidFill>
                  <a:schemeClr val="tx1"/>
                </a:solidFill>
                <a:latin typeface="Arial" pitchFamily="34" charset="0"/>
                <a:cs typeface="Arial" pitchFamily="34" charset="0"/>
              </a:rPr>
              <a:t> 1 </a:t>
            </a:r>
            <a:r>
              <a:rPr lang="en-US" sz="1400" dirty="0" err="1" smtClean="0">
                <a:latin typeface="Arial" pitchFamily="34" charset="0"/>
                <a:cs typeface="Arial" pitchFamily="34" charset="0"/>
              </a:rPr>
              <a:t>gramática</a:t>
            </a:r>
            <a:r>
              <a:rPr lang="en-US" sz="1400" dirty="0" smtClean="0">
                <a:solidFill>
                  <a:schemeClr val="tx1"/>
                </a:solidFill>
                <a:latin typeface="Arial" pitchFamily="34" charset="0"/>
                <a:cs typeface="Arial" pitchFamily="34" charset="0"/>
              </a:rPr>
              <a:t> 2- Chapter 1 Grammar 2</a:t>
            </a:r>
          </a:p>
          <a:p>
            <a:pPr marL="0" indent="0">
              <a:buNone/>
            </a:pPr>
            <a:r>
              <a:rPr lang="en-US" sz="1400" dirty="0" err="1" smtClean="0">
                <a:solidFill>
                  <a:schemeClr val="tx1"/>
                </a:solidFill>
                <a:latin typeface="Arial" pitchFamily="34" charset="0"/>
                <a:cs typeface="Arial" pitchFamily="34" charset="0"/>
              </a:rPr>
              <a:t>Capítulo</a:t>
            </a:r>
            <a:r>
              <a:rPr lang="en-US" sz="1400" dirty="0" smtClean="0">
                <a:solidFill>
                  <a:schemeClr val="tx1"/>
                </a:solidFill>
                <a:latin typeface="Arial" pitchFamily="34" charset="0"/>
                <a:cs typeface="Arial" pitchFamily="34" charset="0"/>
              </a:rPr>
              <a:t> 1 </a:t>
            </a:r>
            <a:r>
              <a:rPr lang="en-US" sz="1400" dirty="0" err="1" smtClean="0">
                <a:latin typeface="Arial" pitchFamily="34" charset="0"/>
                <a:cs typeface="Arial" pitchFamily="34" charset="0"/>
              </a:rPr>
              <a:t>cultura</a:t>
            </a:r>
            <a:r>
              <a:rPr lang="en-US" sz="1400" dirty="0" smtClean="0">
                <a:latin typeface="Arial" pitchFamily="34" charset="0"/>
                <a:cs typeface="Arial" pitchFamily="34" charset="0"/>
              </a:rPr>
              <a:t> de </a:t>
            </a:r>
            <a:r>
              <a:rPr lang="en-US" sz="1400" dirty="0" err="1" smtClean="0">
                <a:latin typeface="Arial" pitchFamily="34" charset="0"/>
                <a:cs typeface="Arial" pitchFamily="34" charset="0"/>
              </a:rPr>
              <a:t>España</a:t>
            </a:r>
            <a:r>
              <a:rPr lang="en-US" sz="1400" dirty="0" smtClean="0">
                <a:latin typeface="Arial" pitchFamily="34" charset="0"/>
                <a:cs typeface="Arial" pitchFamily="34" charset="0"/>
              </a:rPr>
              <a:t>- Chapter 1 Culture of Spain</a:t>
            </a:r>
            <a:endParaRPr lang="en-US" sz="1400" dirty="0" smtClean="0">
              <a:solidFill>
                <a:schemeClr val="tx1"/>
              </a:solidFill>
              <a:latin typeface="Arial" pitchFamily="34" charset="0"/>
              <a:cs typeface="Arial" pitchFamily="34" charset="0"/>
            </a:endParaRPr>
          </a:p>
          <a:p>
            <a:endParaRPr lang="en-US" sz="1400" dirty="0" smtClean="0">
              <a:solidFill>
                <a:schemeClr val="tx1"/>
              </a:solidFill>
              <a:latin typeface="Arial" pitchFamily="34" charset="0"/>
              <a:cs typeface="Arial" pitchFamily="34" charset="0"/>
            </a:endParaRPr>
          </a:p>
          <a:p>
            <a:pPr marL="0" indent="0">
              <a:buNone/>
            </a:pPr>
            <a:r>
              <a:rPr lang="en-US" sz="1600" b="1" dirty="0" err="1" smtClean="0">
                <a:solidFill>
                  <a:schemeClr val="tx1"/>
                </a:solidFill>
                <a:latin typeface="Arial" pitchFamily="34" charset="0"/>
                <a:cs typeface="Arial" pitchFamily="34" charset="0"/>
              </a:rPr>
              <a:t>Cultura</a:t>
            </a:r>
            <a:r>
              <a:rPr lang="en-US" sz="1600" b="1" dirty="0" smtClean="0">
                <a:solidFill>
                  <a:schemeClr val="tx1"/>
                </a:solidFill>
                <a:latin typeface="Arial" pitchFamily="34" charset="0"/>
                <a:cs typeface="Arial" pitchFamily="34" charset="0"/>
              </a:rPr>
              <a:t>- Culture</a:t>
            </a:r>
          </a:p>
          <a:p>
            <a:pPr marL="0" indent="0">
              <a:buNone/>
            </a:pPr>
            <a:endParaRPr lang="en-US" sz="1400" b="1" dirty="0" smtClean="0">
              <a:solidFill>
                <a:schemeClr val="tx1"/>
              </a:solidFill>
              <a:latin typeface="Arial" pitchFamily="34" charset="0"/>
              <a:cs typeface="Arial" pitchFamily="34" charset="0"/>
            </a:endParaRPr>
          </a:p>
          <a:p>
            <a:pPr marL="0" indent="0">
              <a:buNone/>
            </a:pPr>
            <a:r>
              <a:rPr lang="en-US" sz="1400" dirty="0" err="1" smtClean="0">
                <a:solidFill>
                  <a:schemeClr val="tx1"/>
                </a:solidFill>
                <a:latin typeface="Arial" pitchFamily="34" charset="0"/>
                <a:cs typeface="Arial" pitchFamily="34" charset="0"/>
              </a:rPr>
              <a:t>España</a:t>
            </a:r>
            <a:r>
              <a:rPr lang="en-US" sz="1400" dirty="0" smtClean="0">
                <a:solidFill>
                  <a:schemeClr val="tx1"/>
                </a:solidFill>
                <a:latin typeface="Arial" pitchFamily="34" charset="0"/>
                <a:cs typeface="Arial" pitchFamily="34" charset="0"/>
              </a:rPr>
              <a:t>- Spain</a:t>
            </a:r>
          </a:p>
          <a:p>
            <a:pPr marL="0" indent="0">
              <a:buNone/>
            </a:pPr>
            <a:endParaRPr lang="en-US" sz="1400" dirty="0" smtClean="0"/>
          </a:p>
          <a:p>
            <a:pPr marL="0" indent="0">
              <a:buNone/>
            </a:pPr>
            <a:r>
              <a:rPr lang="en-US" sz="1400" b="1" dirty="0" err="1" smtClean="0">
                <a:latin typeface="Arial" pitchFamily="34" charset="0"/>
                <a:cs typeface="Arial" pitchFamily="34" charset="0"/>
              </a:rPr>
              <a:t>Libro</a:t>
            </a:r>
            <a:r>
              <a:rPr lang="en-US" sz="1400" b="1" dirty="0" smtClean="0">
                <a:latin typeface="Arial" pitchFamily="34" charset="0"/>
                <a:cs typeface="Arial" pitchFamily="34" charset="0"/>
              </a:rPr>
              <a:t>- Textbook</a:t>
            </a:r>
          </a:p>
          <a:p>
            <a:pPr marL="0" indent="0">
              <a:buNone/>
            </a:pPr>
            <a:endParaRPr lang="en-US" sz="1400" b="1" dirty="0">
              <a:latin typeface="Arial" pitchFamily="34" charset="0"/>
              <a:cs typeface="Arial" pitchFamily="34" charset="0"/>
            </a:endParaRPr>
          </a:p>
          <a:p>
            <a:pPr marL="0" indent="0">
              <a:buNone/>
            </a:pPr>
            <a:r>
              <a:rPr lang="en-US" sz="1400" dirty="0" err="1" smtClean="0">
                <a:latin typeface="Arial" pitchFamily="34" charset="0"/>
                <a:cs typeface="Arial" pitchFamily="34" charset="0"/>
              </a:rPr>
              <a:t>Libro</a:t>
            </a:r>
            <a:r>
              <a:rPr lang="en-US" sz="1400" dirty="0" smtClean="0">
                <a:latin typeface="Arial" pitchFamily="34" charset="0"/>
                <a:cs typeface="Arial" pitchFamily="34" charset="0"/>
              </a:rPr>
              <a:t> de </a:t>
            </a:r>
            <a:r>
              <a:rPr lang="en-US" sz="1400" dirty="0" err="1" smtClean="0">
                <a:latin typeface="Arial" pitchFamily="34" charset="0"/>
                <a:cs typeface="Arial" pitchFamily="34" charset="0"/>
              </a:rPr>
              <a:t>texto</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Exprésate</a:t>
            </a:r>
            <a:r>
              <a:rPr lang="en-US" sz="1400" dirty="0">
                <a:latin typeface="Arial" pitchFamily="34" charset="0"/>
                <a:cs typeface="Arial" pitchFamily="34" charset="0"/>
              </a:rPr>
              <a:t>”</a:t>
            </a:r>
          </a:p>
          <a:p>
            <a:pPr marL="0" indent="0">
              <a:buNone/>
            </a:pPr>
            <a:endParaRPr lang="en-US" sz="1400" dirty="0"/>
          </a:p>
        </p:txBody>
      </p:sp>
      <p:pic>
        <p:nvPicPr>
          <p:cNvPr id="1027" name="Picture 3" descr="C:\Documents and Settings\Owner\Local Settings\Temporary Internet Files\Content.IE5\ZF2HL1LU\MP900362833[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3800" y="4876800"/>
            <a:ext cx="1828800" cy="12192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Documents and Settings\Owner\Local Settings\Temporary Internet Files\Content.IE5\YU8PTNXD\MP900382909[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7000" y="3256214"/>
            <a:ext cx="2290156" cy="163582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553200" y="5128886"/>
            <a:ext cx="2256266" cy="307777"/>
          </a:xfrm>
          <a:prstGeom prst="rect">
            <a:avLst/>
          </a:prstGeom>
          <a:noFill/>
        </p:spPr>
        <p:txBody>
          <a:bodyPr wrap="square" rtlCol="0">
            <a:spAutoFit/>
          </a:bodyPr>
          <a:lstStyle/>
          <a:p>
            <a:r>
              <a:rPr lang="en-US" sz="1400" dirty="0" smtClean="0">
                <a:latin typeface="Arial" pitchFamily="34" charset="0"/>
                <a:cs typeface="Arial" pitchFamily="34" charset="0"/>
              </a:rPr>
              <a:t>New textbook “</a:t>
            </a:r>
            <a:r>
              <a:rPr lang="en-US" sz="1400" dirty="0" err="1" smtClean="0">
                <a:latin typeface="Arial" pitchFamily="34" charset="0"/>
                <a:cs typeface="Arial" pitchFamily="34" charset="0"/>
              </a:rPr>
              <a:t>Exprésate</a:t>
            </a:r>
            <a:r>
              <a:rPr lang="en-US" sz="1400" dirty="0" smtClean="0">
                <a:latin typeface="Arial" pitchFamily="34" charset="0"/>
                <a:cs typeface="Arial" pitchFamily="34" charset="0"/>
              </a:rPr>
              <a:t>”</a:t>
            </a:r>
            <a:endParaRPr lang="en-US" sz="1400" dirty="0">
              <a:latin typeface="Arial" pitchFamily="34" charset="0"/>
              <a:cs typeface="Arial" pitchFamily="34" charset="0"/>
            </a:endParaRPr>
          </a:p>
        </p:txBody>
      </p:sp>
    </p:spTree>
    <p:extLst>
      <p:ext uri="{BB962C8B-B14F-4D97-AF65-F5344CB8AC3E}">
        <p14:creationId xmlns:p14="http://schemas.microsoft.com/office/powerpoint/2010/main" val="25520566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629981"/>
            <a:ext cx="8892480" cy="1008112"/>
          </a:xfrm>
        </p:spPr>
        <p:txBody>
          <a:bodyPr>
            <a:noAutofit/>
          </a:bodyPr>
          <a:lstStyle/>
          <a:p>
            <a:r>
              <a:rPr lang="en-US" sz="3600" dirty="0" smtClean="0">
                <a:latin typeface="Elephant" pitchFamily="18" charset="0"/>
              </a:rPr>
              <a:t>The National Standards 5 C’s </a:t>
            </a:r>
            <a:br>
              <a:rPr lang="en-US" sz="3600" dirty="0" smtClean="0">
                <a:latin typeface="Elephant" pitchFamily="18" charset="0"/>
              </a:rPr>
            </a:br>
            <a:r>
              <a:rPr lang="en-US" sz="3600" dirty="0" smtClean="0">
                <a:latin typeface="Elephant" pitchFamily="18" charset="0"/>
              </a:rPr>
              <a:t>for Foreign Language Learning</a:t>
            </a:r>
            <a:r>
              <a:rPr lang="en-US" sz="5400" dirty="0" smtClean="0">
                <a:latin typeface="Elephant" pitchFamily="18" charset="0"/>
              </a:rPr>
              <a:t/>
            </a:r>
            <a:br>
              <a:rPr lang="en-US" sz="5400" dirty="0" smtClean="0">
                <a:latin typeface="Elephant" pitchFamily="18" charset="0"/>
              </a:rPr>
            </a:br>
            <a:endParaRPr lang="en-US" sz="5400" dirty="0">
              <a:latin typeface="Elephant" pitchFamily="18" charset="0"/>
            </a:endParaRPr>
          </a:p>
        </p:txBody>
      </p:sp>
      <p:sp>
        <p:nvSpPr>
          <p:cNvPr id="4" name="TextBox 3"/>
          <p:cNvSpPr txBox="1"/>
          <p:nvPr/>
        </p:nvSpPr>
        <p:spPr>
          <a:xfrm>
            <a:off x="672155" y="1210444"/>
            <a:ext cx="7482535" cy="5170646"/>
          </a:xfrm>
          <a:prstGeom prst="rect">
            <a:avLst/>
          </a:prstGeom>
          <a:noFill/>
        </p:spPr>
        <p:txBody>
          <a:bodyPr wrap="square" rtlCol="0">
            <a:spAutoFit/>
          </a:bodyPr>
          <a:lstStyle/>
          <a:p>
            <a:r>
              <a:rPr lang="en-US" sz="6600" dirty="0" smtClean="0">
                <a:solidFill>
                  <a:schemeClr val="tx2">
                    <a:lumMod val="60000"/>
                    <a:lumOff val="40000"/>
                  </a:schemeClr>
                </a:solidFill>
                <a:latin typeface="Elephant" pitchFamily="18" charset="0"/>
              </a:rPr>
              <a:t>C</a:t>
            </a:r>
            <a:r>
              <a:rPr lang="en-US" sz="5400" dirty="0" smtClean="0">
                <a:latin typeface="Elephant" pitchFamily="18" charset="0"/>
              </a:rPr>
              <a:t>ommunication</a:t>
            </a:r>
          </a:p>
          <a:p>
            <a:r>
              <a:rPr lang="en-US" sz="6600" dirty="0" smtClean="0">
                <a:solidFill>
                  <a:srgbClr val="FF0000"/>
                </a:solidFill>
                <a:latin typeface="Elephant" pitchFamily="18" charset="0"/>
              </a:rPr>
              <a:t>C</a:t>
            </a:r>
            <a:r>
              <a:rPr lang="en-US" sz="5400" dirty="0" smtClean="0">
                <a:latin typeface="Elephant" pitchFamily="18" charset="0"/>
              </a:rPr>
              <a:t>ultures</a:t>
            </a:r>
          </a:p>
          <a:p>
            <a:r>
              <a:rPr lang="en-US" sz="6600" dirty="0" smtClean="0">
                <a:solidFill>
                  <a:srgbClr val="FFFF00"/>
                </a:solidFill>
                <a:latin typeface="Elephant" pitchFamily="18" charset="0"/>
              </a:rPr>
              <a:t>C</a:t>
            </a:r>
            <a:r>
              <a:rPr lang="en-US" sz="5400" dirty="0" smtClean="0">
                <a:latin typeface="Elephant" pitchFamily="18" charset="0"/>
              </a:rPr>
              <a:t>onnections</a:t>
            </a:r>
          </a:p>
          <a:p>
            <a:r>
              <a:rPr lang="en-US" sz="6600" dirty="0" smtClean="0">
                <a:solidFill>
                  <a:srgbClr val="00B050"/>
                </a:solidFill>
                <a:latin typeface="Elephant" pitchFamily="18" charset="0"/>
              </a:rPr>
              <a:t>C</a:t>
            </a:r>
            <a:r>
              <a:rPr lang="en-US" sz="5400" dirty="0" smtClean="0">
                <a:latin typeface="Elephant" pitchFamily="18" charset="0"/>
              </a:rPr>
              <a:t>omparisons</a:t>
            </a:r>
          </a:p>
          <a:p>
            <a:r>
              <a:rPr lang="en-US" sz="6600" dirty="0" smtClean="0">
                <a:latin typeface="Elephant" pitchFamily="18" charset="0"/>
              </a:rPr>
              <a:t>C</a:t>
            </a:r>
            <a:r>
              <a:rPr lang="en-US" sz="5400" dirty="0" smtClean="0">
                <a:latin typeface="Elephant" pitchFamily="18" charset="0"/>
              </a:rPr>
              <a:t>ommunities</a:t>
            </a:r>
            <a:endParaRPr lang="en-US" sz="5400" dirty="0">
              <a:latin typeface="Elephant" pitchFamily="18" charset="0"/>
            </a:endParaRPr>
          </a:p>
        </p:txBody>
      </p:sp>
      <p:sp>
        <p:nvSpPr>
          <p:cNvPr id="3" name="TextBox 2"/>
          <p:cNvSpPr txBox="1"/>
          <p:nvPr/>
        </p:nvSpPr>
        <p:spPr>
          <a:xfrm>
            <a:off x="2699794" y="764704"/>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40447836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629981"/>
            <a:ext cx="8892480" cy="1008112"/>
          </a:xfrm>
        </p:spPr>
        <p:txBody>
          <a:bodyPr>
            <a:noAutofit/>
          </a:bodyPr>
          <a:lstStyle/>
          <a:p>
            <a:r>
              <a:rPr lang="en-US" sz="3600" dirty="0" smtClean="0">
                <a:latin typeface="Elephant" pitchFamily="18" charset="0"/>
              </a:rPr>
              <a:t>The National Standards 5 C’s </a:t>
            </a:r>
            <a:br>
              <a:rPr lang="en-US" sz="3600" dirty="0" smtClean="0">
                <a:latin typeface="Elephant" pitchFamily="18" charset="0"/>
              </a:rPr>
            </a:br>
            <a:r>
              <a:rPr lang="en-US" sz="3600" dirty="0" smtClean="0">
                <a:latin typeface="Elephant" pitchFamily="18" charset="0"/>
              </a:rPr>
              <a:t>for Foreign Language Learning</a:t>
            </a:r>
            <a:r>
              <a:rPr lang="en-US" sz="5400" dirty="0" smtClean="0">
                <a:latin typeface="Elephant" pitchFamily="18" charset="0"/>
              </a:rPr>
              <a:t/>
            </a:r>
            <a:br>
              <a:rPr lang="en-US" sz="5400" dirty="0" smtClean="0">
                <a:latin typeface="Elephant" pitchFamily="18" charset="0"/>
              </a:rPr>
            </a:br>
            <a:endParaRPr lang="en-US" sz="5400" dirty="0">
              <a:latin typeface="Elephant" pitchFamily="18" charset="0"/>
            </a:endParaRPr>
          </a:p>
        </p:txBody>
      </p:sp>
      <p:sp>
        <p:nvSpPr>
          <p:cNvPr id="4" name="TextBox 3"/>
          <p:cNvSpPr txBox="1"/>
          <p:nvPr/>
        </p:nvSpPr>
        <p:spPr>
          <a:xfrm>
            <a:off x="650063" y="1383571"/>
            <a:ext cx="7482535" cy="5170646"/>
          </a:xfrm>
          <a:prstGeom prst="rect">
            <a:avLst/>
          </a:prstGeom>
          <a:noFill/>
        </p:spPr>
        <p:txBody>
          <a:bodyPr wrap="square" rtlCol="0">
            <a:spAutoFit/>
          </a:bodyPr>
          <a:lstStyle/>
          <a:p>
            <a:r>
              <a:rPr lang="en-US" sz="6600" dirty="0" smtClean="0">
                <a:solidFill>
                  <a:schemeClr val="tx2">
                    <a:lumMod val="60000"/>
                    <a:lumOff val="40000"/>
                  </a:schemeClr>
                </a:solidFill>
                <a:latin typeface="Elephant" pitchFamily="18" charset="0"/>
              </a:rPr>
              <a:t>C</a:t>
            </a:r>
            <a:r>
              <a:rPr lang="en-US" sz="5400" dirty="0" smtClean="0">
                <a:latin typeface="Elephant" pitchFamily="18" charset="0"/>
              </a:rPr>
              <a:t>ommunication</a:t>
            </a:r>
          </a:p>
          <a:p>
            <a:r>
              <a:rPr lang="en-US" sz="6600" dirty="0" smtClean="0">
                <a:solidFill>
                  <a:srgbClr val="FF0000"/>
                </a:solidFill>
                <a:latin typeface="Elephant" pitchFamily="18" charset="0"/>
              </a:rPr>
              <a:t>C</a:t>
            </a:r>
            <a:r>
              <a:rPr lang="en-US" sz="5400" dirty="0" smtClean="0">
                <a:latin typeface="Elephant" pitchFamily="18" charset="0"/>
              </a:rPr>
              <a:t>ultures</a:t>
            </a:r>
          </a:p>
          <a:p>
            <a:r>
              <a:rPr lang="en-US" sz="6600" dirty="0" smtClean="0">
                <a:solidFill>
                  <a:srgbClr val="FFFF00"/>
                </a:solidFill>
                <a:latin typeface="Elephant" pitchFamily="18" charset="0"/>
              </a:rPr>
              <a:t>C</a:t>
            </a:r>
            <a:r>
              <a:rPr lang="en-US" sz="5400" dirty="0" smtClean="0">
                <a:latin typeface="Elephant" pitchFamily="18" charset="0"/>
              </a:rPr>
              <a:t>onnections</a:t>
            </a:r>
          </a:p>
          <a:p>
            <a:r>
              <a:rPr lang="en-US" sz="6600" dirty="0" smtClean="0">
                <a:solidFill>
                  <a:srgbClr val="00B050"/>
                </a:solidFill>
                <a:latin typeface="Elephant" pitchFamily="18" charset="0"/>
              </a:rPr>
              <a:t>C</a:t>
            </a:r>
            <a:r>
              <a:rPr lang="en-US" sz="5400" dirty="0" smtClean="0">
                <a:latin typeface="Elephant" pitchFamily="18" charset="0"/>
              </a:rPr>
              <a:t>omparisons</a:t>
            </a:r>
          </a:p>
          <a:p>
            <a:r>
              <a:rPr lang="en-US" sz="6600" dirty="0" smtClean="0">
                <a:latin typeface="Elephant" pitchFamily="18" charset="0"/>
              </a:rPr>
              <a:t>C</a:t>
            </a:r>
            <a:r>
              <a:rPr lang="en-US" sz="5400" dirty="0" smtClean="0">
                <a:latin typeface="Elephant" pitchFamily="18" charset="0"/>
              </a:rPr>
              <a:t>ommunities</a:t>
            </a:r>
            <a:endParaRPr lang="en-US" sz="5400" dirty="0">
              <a:latin typeface="Elephant" pitchFamily="18" charset="0"/>
            </a:endParaRPr>
          </a:p>
        </p:txBody>
      </p:sp>
      <p:sp>
        <p:nvSpPr>
          <p:cNvPr id="3" name="TextBox 2"/>
          <p:cNvSpPr txBox="1"/>
          <p:nvPr/>
        </p:nvSpPr>
        <p:spPr>
          <a:xfrm>
            <a:off x="2699794" y="764704"/>
            <a:ext cx="184731" cy="369332"/>
          </a:xfrm>
          <a:prstGeom prst="rect">
            <a:avLst/>
          </a:prstGeom>
          <a:noFill/>
        </p:spPr>
        <p:txBody>
          <a:bodyPr wrap="none" rtlCol="0">
            <a:spAutoFit/>
          </a:bodyPr>
          <a:lstStyle/>
          <a:p>
            <a:endParaRPr lang="en-US" dirty="0"/>
          </a:p>
        </p:txBody>
      </p:sp>
      <p:pic>
        <p:nvPicPr>
          <p:cNvPr id="6146" name="Picture 2" descr="C:\Documents and Settings\Owner\Local Settings\Temporary Internet Files\Content.IE5\72OVBJDZ\MC90005365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67294" y="2708721"/>
            <a:ext cx="648072" cy="748769"/>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Documents and Settings\Owner\Local Settings\Temporary Internet Files\Content.IE5\39PR9PFX\MC90015475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16716" y="2378105"/>
            <a:ext cx="921457" cy="568301"/>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Documents and Settings\Owner\Local Settings\Temporary Internet Files\Content.IE5\A4K8Q97T\MC900351633[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73907" y="1416947"/>
            <a:ext cx="885107" cy="961158"/>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C:\Documents and Settings\Owner\Local Settings\Temporary Internet Files\Content.IE5\ID9TKFDP\MC90021579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59014" y="1416947"/>
            <a:ext cx="673584" cy="432501"/>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C:\Documents and Settings\Owner\Local Settings\Temporary Internet Files\Content.IE5\5FQPW6FW\MC900389430[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01398" y="4899595"/>
            <a:ext cx="507712" cy="506179"/>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C:\Documents and Settings\Owner\Local Settings\Temporary Internet Files\Content.IE5\HU1IG4TW\MC900437751[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11835" y="4311311"/>
            <a:ext cx="620064" cy="769025"/>
          </a:xfrm>
          <a:prstGeom prst="rect">
            <a:avLst/>
          </a:prstGeom>
          <a:noFill/>
          <a:extLst>
            <a:ext uri="{909E8E84-426E-40DD-AFC4-6F175D3DCCD1}">
              <a14:hiddenFill xmlns:a14="http://schemas.microsoft.com/office/drawing/2010/main">
                <a:solidFill>
                  <a:srgbClr val="FFFFFF"/>
                </a:solidFill>
              </a14:hiddenFill>
            </a:ext>
          </a:extLst>
        </p:spPr>
      </p:pic>
      <p:pic>
        <p:nvPicPr>
          <p:cNvPr id="6155" name="Picture 11" descr="C:\Documents and Settings\Owner\Local Settings\Temporary Internet Files\Content.IE5\0YUCE2WF\MC900295455[1].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042182" y="5625530"/>
            <a:ext cx="443856" cy="439512"/>
          </a:xfrm>
          <a:prstGeom prst="rect">
            <a:avLst/>
          </a:prstGeom>
          <a:noFill/>
          <a:extLst>
            <a:ext uri="{909E8E84-426E-40DD-AFC4-6F175D3DCCD1}">
              <a14:hiddenFill xmlns:a14="http://schemas.microsoft.com/office/drawing/2010/main">
                <a:solidFill>
                  <a:srgbClr val="FFFFFF"/>
                </a:solidFill>
              </a14:hiddenFill>
            </a:ext>
          </a:extLst>
        </p:spPr>
      </p:pic>
      <p:pic>
        <p:nvPicPr>
          <p:cNvPr id="6157" name="Picture 13" descr="C:\Documents and Settings\Owner\Local Settings\Temporary Internet Files\Content.IE5\A4K8Q97T\MC900023502[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16063" y="6123138"/>
            <a:ext cx="534938" cy="53757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213214" y="2687082"/>
            <a:ext cx="3908442" cy="830997"/>
          </a:xfrm>
          <a:prstGeom prst="rect">
            <a:avLst/>
          </a:prstGeom>
          <a:noFill/>
        </p:spPr>
        <p:txBody>
          <a:bodyPr wrap="none" rtlCol="0">
            <a:spAutoFit/>
          </a:bodyPr>
          <a:lstStyle/>
          <a:p>
            <a:pPr algn="ctr"/>
            <a:r>
              <a:rPr lang="en-US" sz="1600" b="1" dirty="0" smtClean="0">
                <a:latin typeface="Arial" pitchFamily="34" charset="0"/>
                <a:cs typeface="Arial" pitchFamily="34" charset="0"/>
              </a:rPr>
              <a:t>ACTFL’s National Standards</a:t>
            </a:r>
          </a:p>
          <a:p>
            <a:pPr algn="ctr"/>
            <a:r>
              <a:rPr lang="en-US" sz="1600" b="1" dirty="0">
                <a:latin typeface="Arial" pitchFamily="34" charset="0"/>
                <a:cs typeface="Arial" pitchFamily="34" charset="0"/>
              </a:rPr>
              <a:t>f</a:t>
            </a:r>
            <a:r>
              <a:rPr lang="en-US" sz="1600" b="1" dirty="0" smtClean="0">
                <a:latin typeface="Arial" pitchFamily="34" charset="0"/>
                <a:cs typeface="Arial" pitchFamily="34" charset="0"/>
              </a:rPr>
              <a:t>or World Language 1996</a:t>
            </a:r>
          </a:p>
          <a:p>
            <a:pPr algn="ctr"/>
            <a:r>
              <a:rPr lang="en-US" sz="1600" b="1" dirty="0" smtClean="0">
                <a:latin typeface="Arial" pitchFamily="34" charset="0"/>
                <a:cs typeface="Arial" pitchFamily="34" charset="0"/>
              </a:rPr>
              <a:t>21</a:t>
            </a:r>
            <a:r>
              <a:rPr lang="en-US" sz="1600" b="1" baseline="30000" dirty="0" smtClean="0">
                <a:latin typeface="Arial" pitchFamily="34" charset="0"/>
                <a:cs typeface="Arial" pitchFamily="34" charset="0"/>
              </a:rPr>
              <a:t>st</a:t>
            </a:r>
            <a:r>
              <a:rPr lang="en-US" sz="1600" b="1" dirty="0" smtClean="0">
                <a:latin typeface="Arial" pitchFamily="34" charset="0"/>
                <a:cs typeface="Arial" pitchFamily="34" charset="0"/>
              </a:rPr>
              <a:t> Century Skills/Recipe for </a:t>
            </a:r>
            <a:r>
              <a:rPr lang="en-US" sz="1600" b="1" dirty="0">
                <a:latin typeface="Arial" pitchFamily="34" charset="0"/>
                <a:cs typeface="Arial" pitchFamily="34" charset="0"/>
              </a:rPr>
              <a:t>S</a:t>
            </a:r>
            <a:r>
              <a:rPr lang="en-US" sz="1600" b="1" dirty="0" smtClean="0">
                <a:latin typeface="Arial" pitchFamily="34" charset="0"/>
                <a:cs typeface="Arial" pitchFamily="34" charset="0"/>
              </a:rPr>
              <a:t>uccess</a:t>
            </a:r>
            <a:endParaRPr lang="en-US" sz="1600" b="1" dirty="0">
              <a:latin typeface="Arial" pitchFamily="34" charset="0"/>
              <a:cs typeface="Arial" pitchFamily="34" charset="0"/>
            </a:endParaRPr>
          </a:p>
        </p:txBody>
      </p:sp>
      <p:pic>
        <p:nvPicPr>
          <p:cNvPr id="9" name="Picture 5" descr="C:\Documents and Settings\Owner\Local Settings\Temporary Internet Files\Content.IE5\OOLY3YEV\MC900347409[1].wmf"/>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277445" y="3556055"/>
            <a:ext cx="782154" cy="94701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C:\Documents and Settings\Owner\Local Settings\Temporary Internet Files\Content.IE5\XMLX0457\MC900230983[1].wmf"/>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7013" y="300279"/>
            <a:ext cx="946595" cy="79490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7" descr="C:\Documents and Settings\Owner\Local Settings\Temporary Internet Files\Content.IE5\QQ51PJ8X\MC900157193[1].wmf"/>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703692" y="5673627"/>
            <a:ext cx="1152548" cy="89902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C:\Documents and Settings\Owner\Local Settings\Temporary Internet Files\Content.IE5\39PR9PFX\MC900330225[1].wmf"/>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190984" y="3556055"/>
            <a:ext cx="501069" cy="6797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73352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2057400"/>
            <a:ext cx="8077200" cy="3970318"/>
          </a:xfrm>
          <a:prstGeom prst="rect">
            <a:avLst/>
          </a:prstGeom>
        </p:spPr>
        <p:txBody>
          <a:bodyPr wrap="square">
            <a:spAutoFit/>
          </a:bodyPr>
          <a:lstStyle/>
          <a:p>
            <a:r>
              <a:rPr lang="en-US" sz="2800" b="1" dirty="0" smtClean="0">
                <a:latin typeface="Arial" pitchFamily="34" charset="0"/>
                <a:cs typeface="Arial" pitchFamily="34" charset="0"/>
              </a:rPr>
              <a:t>Kindergarten</a:t>
            </a:r>
            <a:r>
              <a:rPr lang="en-US" sz="2800" dirty="0" smtClean="0">
                <a:latin typeface="Arial" pitchFamily="34" charset="0"/>
                <a:cs typeface="Arial" pitchFamily="34" charset="0"/>
              </a:rPr>
              <a:t> 	25 minutes </a:t>
            </a:r>
            <a:r>
              <a:rPr lang="en-US" sz="2800" dirty="0">
                <a:latin typeface="Arial" pitchFamily="34" charset="0"/>
                <a:cs typeface="Arial" pitchFamily="34" charset="0"/>
              </a:rPr>
              <a:t>x </a:t>
            </a:r>
            <a:r>
              <a:rPr lang="en-US" sz="2800" dirty="0" smtClean="0">
                <a:latin typeface="Arial" pitchFamily="34" charset="0"/>
                <a:cs typeface="Arial" pitchFamily="34" charset="0"/>
              </a:rPr>
              <a:t>1 day per week</a:t>
            </a:r>
          </a:p>
          <a:p>
            <a:r>
              <a:rPr lang="en-US" sz="2800" b="1" dirty="0" smtClean="0">
                <a:latin typeface="Arial" pitchFamily="34" charset="0"/>
                <a:cs typeface="Arial" pitchFamily="34" charset="0"/>
              </a:rPr>
              <a:t>Grade 1</a:t>
            </a:r>
            <a:r>
              <a:rPr lang="en-US" sz="2800" dirty="0" smtClean="0">
                <a:latin typeface="Arial" pitchFamily="34" charset="0"/>
                <a:cs typeface="Arial" pitchFamily="34" charset="0"/>
              </a:rPr>
              <a:t>  	   	30 minutes x 1 day per week   </a:t>
            </a:r>
          </a:p>
          <a:p>
            <a:r>
              <a:rPr lang="en-US" sz="2800" b="1" dirty="0" smtClean="0">
                <a:latin typeface="Arial" pitchFamily="34" charset="0"/>
                <a:cs typeface="Arial" pitchFamily="34" charset="0"/>
              </a:rPr>
              <a:t>Grade 2  </a:t>
            </a:r>
            <a:r>
              <a:rPr lang="en-US" sz="2800" dirty="0" smtClean="0">
                <a:latin typeface="Arial" pitchFamily="34" charset="0"/>
                <a:cs typeface="Arial" pitchFamily="34" charset="0"/>
              </a:rPr>
              <a:t>	   	30 minutes x </a:t>
            </a:r>
            <a:r>
              <a:rPr lang="en-US" sz="2800" dirty="0">
                <a:latin typeface="Arial" pitchFamily="34" charset="0"/>
                <a:cs typeface="Arial" pitchFamily="34" charset="0"/>
              </a:rPr>
              <a:t>1 </a:t>
            </a:r>
            <a:r>
              <a:rPr lang="en-US" sz="2800" dirty="0" smtClean="0">
                <a:latin typeface="Arial" pitchFamily="34" charset="0"/>
                <a:cs typeface="Arial" pitchFamily="34" charset="0"/>
              </a:rPr>
              <a:t>day per week</a:t>
            </a:r>
          </a:p>
          <a:p>
            <a:endParaRPr lang="en-US" sz="2800" dirty="0" smtClean="0">
              <a:latin typeface="Arial" pitchFamily="34" charset="0"/>
              <a:cs typeface="Arial" pitchFamily="34" charset="0"/>
            </a:endParaRPr>
          </a:p>
          <a:p>
            <a:r>
              <a:rPr lang="en-US" sz="2800" b="1" dirty="0" smtClean="0">
                <a:latin typeface="Arial" pitchFamily="34" charset="0"/>
                <a:cs typeface="Arial" pitchFamily="34" charset="0"/>
              </a:rPr>
              <a:t>Grade 3</a:t>
            </a:r>
            <a:r>
              <a:rPr lang="en-US" sz="2800" dirty="0" smtClean="0">
                <a:latin typeface="Arial" pitchFamily="34" charset="0"/>
                <a:cs typeface="Arial" pitchFamily="34" charset="0"/>
              </a:rPr>
              <a:t>	   	20 minutes x </a:t>
            </a:r>
            <a:r>
              <a:rPr lang="en-US" sz="2800" dirty="0">
                <a:latin typeface="Arial" pitchFamily="34" charset="0"/>
                <a:cs typeface="Arial" pitchFamily="34" charset="0"/>
              </a:rPr>
              <a:t>2 </a:t>
            </a:r>
            <a:r>
              <a:rPr lang="en-US" sz="2800" dirty="0" smtClean="0">
                <a:latin typeface="Arial" pitchFamily="34" charset="0"/>
                <a:cs typeface="Arial" pitchFamily="34" charset="0"/>
              </a:rPr>
              <a:t>days per week</a:t>
            </a:r>
          </a:p>
          <a:p>
            <a:r>
              <a:rPr lang="en-US" sz="2800" b="1" dirty="0">
                <a:latin typeface="Arial" pitchFamily="34" charset="0"/>
                <a:cs typeface="Arial" pitchFamily="34" charset="0"/>
              </a:rPr>
              <a:t>Grade </a:t>
            </a:r>
            <a:r>
              <a:rPr lang="en-US" sz="2800" b="1" dirty="0" smtClean="0">
                <a:latin typeface="Arial" pitchFamily="34" charset="0"/>
                <a:cs typeface="Arial" pitchFamily="34" charset="0"/>
              </a:rPr>
              <a:t>4</a:t>
            </a:r>
            <a:r>
              <a:rPr lang="en-US" sz="2800" dirty="0">
                <a:latin typeface="Arial" pitchFamily="34" charset="0"/>
                <a:cs typeface="Arial" pitchFamily="34" charset="0"/>
              </a:rPr>
              <a:t>	   </a:t>
            </a:r>
            <a:r>
              <a:rPr lang="en-US" sz="2800" dirty="0" smtClean="0">
                <a:latin typeface="Arial" pitchFamily="34" charset="0"/>
                <a:cs typeface="Arial" pitchFamily="34" charset="0"/>
              </a:rPr>
              <a:t>	20 </a:t>
            </a:r>
            <a:r>
              <a:rPr lang="en-US" sz="2800" dirty="0">
                <a:latin typeface="Arial" pitchFamily="34" charset="0"/>
                <a:cs typeface="Arial" pitchFamily="34" charset="0"/>
              </a:rPr>
              <a:t>minutes x 2 days per week</a:t>
            </a:r>
          </a:p>
          <a:p>
            <a:r>
              <a:rPr lang="en-US" sz="2800" b="1" dirty="0">
                <a:latin typeface="Arial" pitchFamily="34" charset="0"/>
                <a:cs typeface="Arial" pitchFamily="34" charset="0"/>
              </a:rPr>
              <a:t>Grade </a:t>
            </a:r>
            <a:r>
              <a:rPr lang="en-US" sz="2800" b="1" dirty="0" smtClean="0">
                <a:latin typeface="Arial" pitchFamily="34" charset="0"/>
                <a:cs typeface="Arial" pitchFamily="34" charset="0"/>
              </a:rPr>
              <a:t>5</a:t>
            </a:r>
            <a:r>
              <a:rPr lang="en-US" sz="2800" dirty="0">
                <a:latin typeface="Arial" pitchFamily="34" charset="0"/>
                <a:cs typeface="Arial" pitchFamily="34" charset="0"/>
              </a:rPr>
              <a:t>	   </a:t>
            </a:r>
            <a:r>
              <a:rPr lang="en-US" sz="2800" dirty="0" smtClean="0">
                <a:latin typeface="Arial" pitchFamily="34" charset="0"/>
                <a:cs typeface="Arial" pitchFamily="34" charset="0"/>
              </a:rPr>
              <a:t>	20 </a:t>
            </a:r>
            <a:r>
              <a:rPr lang="en-US" sz="2800" dirty="0">
                <a:latin typeface="Arial" pitchFamily="34" charset="0"/>
                <a:cs typeface="Arial" pitchFamily="34" charset="0"/>
              </a:rPr>
              <a:t>minutes x 2 days per week</a:t>
            </a:r>
          </a:p>
          <a:p>
            <a:r>
              <a:rPr lang="en-US" sz="2800" b="1" dirty="0">
                <a:latin typeface="Arial" pitchFamily="34" charset="0"/>
                <a:cs typeface="Arial" pitchFamily="34" charset="0"/>
              </a:rPr>
              <a:t>Grade </a:t>
            </a:r>
            <a:r>
              <a:rPr lang="en-US" sz="2800" b="1" dirty="0" smtClean="0">
                <a:latin typeface="Arial" pitchFamily="34" charset="0"/>
                <a:cs typeface="Arial" pitchFamily="34" charset="0"/>
              </a:rPr>
              <a:t>6</a:t>
            </a:r>
            <a:r>
              <a:rPr lang="en-US" sz="2800" dirty="0">
                <a:latin typeface="Arial" pitchFamily="34" charset="0"/>
                <a:cs typeface="Arial" pitchFamily="34" charset="0"/>
              </a:rPr>
              <a:t>	   </a:t>
            </a:r>
            <a:r>
              <a:rPr lang="en-US" sz="2800" dirty="0" smtClean="0">
                <a:latin typeface="Arial" pitchFamily="34" charset="0"/>
                <a:cs typeface="Arial" pitchFamily="34" charset="0"/>
              </a:rPr>
              <a:t>	20 </a:t>
            </a:r>
            <a:r>
              <a:rPr lang="en-US" sz="2800" dirty="0">
                <a:latin typeface="Arial" pitchFamily="34" charset="0"/>
                <a:cs typeface="Arial" pitchFamily="34" charset="0"/>
              </a:rPr>
              <a:t>minutes x 2 days per week</a:t>
            </a:r>
          </a:p>
          <a:p>
            <a:r>
              <a:rPr lang="en-US" sz="2800" dirty="0" smtClean="0">
                <a:latin typeface="Arial" pitchFamily="34" charset="0"/>
                <a:cs typeface="Arial" pitchFamily="34" charset="0"/>
              </a:rPr>
              <a:t>	       </a:t>
            </a:r>
          </a:p>
        </p:txBody>
      </p:sp>
      <p:sp>
        <p:nvSpPr>
          <p:cNvPr id="5" name="TextBox 4"/>
          <p:cNvSpPr txBox="1"/>
          <p:nvPr/>
        </p:nvSpPr>
        <p:spPr>
          <a:xfrm>
            <a:off x="1676400" y="955383"/>
            <a:ext cx="5674374" cy="584775"/>
          </a:xfrm>
          <a:prstGeom prst="rect">
            <a:avLst/>
          </a:prstGeom>
          <a:noFill/>
        </p:spPr>
        <p:txBody>
          <a:bodyPr wrap="none" rtlCol="0">
            <a:spAutoFit/>
          </a:bodyPr>
          <a:lstStyle/>
          <a:p>
            <a:r>
              <a:rPr lang="en-US" sz="3200" b="1" dirty="0" smtClean="0">
                <a:latin typeface="Arial" pitchFamily="34" charset="0"/>
                <a:cs typeface="Arial" pitchFamily="34" charset="0"/>
              </a:rPr>
              <a:t>F.L.E.S. Program Instruction</a:t>
            </a:r>
            <a:endParaRPr lang="en-US" sz="3200" b="1" dirty="0">
              <a:latin typeface="Arial" pitchFamily="34" charset="0"/>
              <a:cs typeface="Arial" pitchFamily="34" charset="0"/>
            </a:endParaRPr>
          </a:p>
        </p:txBody>
      </p:sp>
      <p:pic>
        <p:nvPicPr>
          <p:cNvPr id="6" name="Picture 5" descr="C:\Documents and Settings\Owner\Local Settings\Temporary Internet Files\Content.IE5\N03B921I\MC900039432[1].wmf"/>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853136">
            <a:off x="7480254" y="630382"/>
            <a:ext cx="925830" cy="758825"/>
          </a:xfrm>
          <a:prstGeom prst="rect">
            <a:avLst/>
          </a:prstGeom>
          <a:noFill/>
          <a:ln>
            <a:noFill/>
          </a:ln>
        </p:spPr>
      </p:pic>
      <p:pic>
        <p:nvPicPr>
          <p:cNvPr id="7" name="Picture 6" descr="C:\Documents and Settings\Owner\Local Settings\Temporary Internet Files\Content.IE5\N03B921I\MC900039432[1].wmf"/>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9343856">
            <a:off x="615225" y="577689"/>
            <a:ext cx="925830" cy="758825"/>
          </a:xfrm>
          <a:prstGeom prst="rect">
            <a:avLst/>
          </a:prstGeom>
          <a:noFill/>
          <a:ln>
            <a:noFill/>
          </a:ln>
        </p:spPr>
      </p:pic>
    </p:spTree>
    <p:extLst>
      <p:ext uri="{BB962C8B-B14F-4D97-AF65-F5344CB8AC3E}">
        <p14:creationId xmlns:p14="http://schemas.microsoft.com/office/powerpoint/2010/main" val="32999801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6" name="Picture 12" descr="Bloom_Pyramid_Revis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091" y="2708920"/>
            <a:ext cx="4762500" cy="3571875"/>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bloomshierarch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808" y="329643"/>
            <a:ext cx="5209434" cy="275441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841802" y="3861048"/>
            <a:ext cx="4048737" cy="954107"/>
          </a:xfrm>
          <a:prstGeom prst="rect">
            <a:avLst/>
          </a:prstGeom>
          <a:noFill/>
        </p:spPr>
        <p:txBody>
          <a:bodyPr wrap="none" rtlCol="0">
            <a:spAutoFit/>
          </a:bodyPr>
          <a:lstStyle/>
          <a:p>
            <a:r>
              <a:rPr lang="en-US" sz="2800" dirty="0" smtClean="0">
                <a:latin typeface="Elephant" pitchFamily="18" charset="0"/>
              </a:rPr>
              <a:t>Bloom’s Taxonomy &amp; </a:t>
            </a:r>
          </a:p>
          <a:p>
            <a:r>
              <a:rPr lang="en-US" sz="2800" dirty="0" smtClean="0">
                <a:latin typeface="Elephant" pitchFamily="18" charset="0"/>
              </a:rPr>
              <a:t>Levels of Questioning</a:t>
            </a:r>
          </a:p>
        </p:txBody>
      </p:sp>
    </p:spTree>
    <p:extLst>
      <p:ext uri="{BB962C8B-B14F-4D97-AF65-F5344CB8AC3E}">
        <p14:creationId xmlns:p14="http://schemas.microsoft.com/office/powerpoint/2010/main" val="9369781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4953000"/>
            <a:ext cx="8534400" cy="1752600"/>
          </a:xfrm>
        </p:spPr>
        <p:txBody>
          <a:bodyPr>
            <a:normAutofit/>
          </a:bodyPr>
          <a:lstStyle/>
          <a:p>
            <a:r>
              <a:rPr lang="en-US" sz="2000" dirty="0">
                <a:solidFill>
                  <a:schemeClr val="tx1"/>
                </a:solidFill>
                <a:latin typeface="Arial" pitchFamily="34" charset="0"/>
                <a:cs typeface="Arial" pitchFamily="34" charset="0"/>
                <a:hlinkClick r:id="rId2"/>
              </a:rPr>
              <a:t>http://</a:t>
            </a:r>
            <a:r>
              <a:rPr lang="en-US" sz="2000" dirty="0" smtClean="0">
                <a:solidFill>
                  <a:schemeClr val="tx1"/>
                </a:solidFill>
                <a:latin typeface="Arial" pitchFamily="34" charset="0"/>
                <a:cs typeface="Arial" pitchFamily="34" charset="0"/>
                <a:hlinkClick r:id="rId2"/>
              </a:rPr>
              <a:t>www.celt.iastate.edu/teaching/RevisedBlooms1.html</a:t>
            </a:r>
            <a:endParaRPr lang="en-US" sz="2000" dirty="0" smtClean="0">
              <a:solidFill>
                <a:schemeClr val="tx1"/>
              </a:solidFill>
              <a:latin typeface="Arial" pitchFamily="34" charset="0"/>
              <a:cs typeface="Arial" pitchFamily="34" charset="0"/>
            </a:endParaRPr>
          </a:p>
          <a:p>
            <a:endParaRPr lang="en-US" sz="2000" dirty="0">
              <a:solidFill>
                <a:schemeClr val="tx1"/>
              </a:solidFill>
              <a:latin typeface="Arial" pitchFamily="34" charset="0"/>
              <a:cs typeface="Arial"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133123492"/>
              </p:ext>
            </p:extLst>
          </p:nvPr>
        </p:nvGraphicFramePr>
        <p:xfrm>
          <a:off x="4450712" y="1828799"/>
          <a:ext cx="242576" cy="4338954"/>
        </p:xfrm>
        <a:graphic>
          <a:graphicData uri="http://schemas.openxmlformats.org/drawingml/2006/table">
            <a:tbl>
              <a:tblPr/>
              <a:tblGrid>
                <a:gridCol w="242576"/>
              </a:tblGrid>
              <a:tr h="408375">
                <a:tc>
                  <a:txBody>
                    <a:bodyPr/>
                    <a:lstStyle/>
                    <a:p>
                      <a:endParaRPr lang="en-US" sz="1400" dirty="0"/>
                    </a:p>
                  </a:txBody>
                  <a:tcPr marL="108588" marR="108588" marT="108588" marB="108588">
                    <a:lnL>
                      <a:noFill/>
                    </a:lnL>
                    <a:lnR>
                      <a:noFill/>
                    </a:lnR>
                    <a:lnT>
                      <a:noFill/>
                    </a:lnT>
                    <a:lnB>
                      <a:noFill/>
                    </a:lnB>
                    <a:solidFill>
                      <a:srgbClr val="FFFFFF"/>
                    </a:solidFill>
                  </a:tcPr>
                </a:tc>
              </a:tr>
              <a:tr h="268296">
                <a:tc>
                  <a:txBody>
                    <a:bodyPr/>
                    <a:lstStyle/>
                    <a:p>
                      <a:pPr marL="0" marR="0">
                        <a:spcBef>
                          <a:spcPts val="0"/>
                        </a:spcBef>
                        <a:spcAft>
                          <a:spcPts val="0"/>
                        </a:spcAft>
                      </a:pPr>
                      <a:endParaRPr lang="en-US" sz="1400">
                        <a:effectLst/>
                      </a:endParaRPr>
                    </a:p>
                  </a:txBody>
                  <a:tcPr marL="69497" marR="69497" marT="34748" marB="34748" anchor="ctr">
                    <a:lnL>
                      <a:noFill/>
                    </a:lnL>
                    <a:lnR>
                      <a:noFill/>
                    </a:lnR>
                    <a:lnT>
                      <a:noFill/>
                    </a:lnT>
                    <a:lnB>
                      <a:noFill/>
                    </a:lnB>
                  </a:tcPr>
                </a:tc>
              </a:tr>
              <a:tr h="3625562">
                <a:tc>
                  <a:txBody>
                    <a:bodyPr/>
                    <a:lstStyle/>
                    <a:p>
                      <a:pPr marL="0" marR="0">
                        <a:spcBef>
                          <a:spcPts val="0"/>
                        </a:spcBef>
                        <a:spcAft>
                          <a:spcPts val="0"/>
                        </a:spcAft>
                      </a:pPr>
                      <a:endParaRPr lang="en-US" sz="1400" dirty="0">
                        <a:effectLst/>
                      </a:endParaRPr>
                    </a:p>
                  </a:txBody>
                  <a:tcPr marL="69497" marR="69497" marT="34748" marB="34748" anchor="ctr">
                    <a:lnL>
                      <a:noFill/>
                    </a:lnL>
                    <a:lnR>
                      <a:noFill/>
                    </a:lnR>
                    <a:lnT>
                      <a:noFill/>
                    </a:lnT>
                    <a:lnB>
                      <a:noFill/>
                    </a:lnB>
                  </a:tcPr>
                </a:tc>
              </a:tr>
            </a:tbl>
          </a:graphicData>
        </a:graphic>
      </p:graphicFrame>
      <p:pic>
        <p:nvPicPr>
          <p:cNvPr id="1025" name="Picture 1" descr="New Bloom Triang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1295400"/>
            <a:ext cx="3468373" cy="2999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75951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0725" y="476672"/>
            <a:ext cx="7268344" cy="1109985"/>
          </a:xfrm>
        </p:spPr>
        <p:txBody>
          <a:bodyPr>
            <a:normAutofit/>
          </a:bodyPr>
          <a:lstStyle/>
          <a:p>
            <a:r>
              <a:rPr lang="en-US" sz="4000" dirty="0" smtClean="0">
                <a:latin typeface="Elephant" pitchFamily="18" charset="0"/>
              </a:rPr>
              <a:t>8 Multiple Intelligences</a:t>
            </a:r>
            <a:r>
              <a:rPr lang="en-US" sz="3600" dirty="0" smtClean="0">
                <a:latin typeface="Elephant" pitchFamily="18" charset="0"/>
              </a:rPr>
              <a:t/>
            </a:r>
            <a:br>
              <a:rPr lang="en-US" sz="3600" dirty="0" smtClean="0">
                <a:latin typeface="Elephant" pitchFamily="18" charset="0"/>
              </a:rPr>
            </a:br>
            <a:r>
              <a:rPr lang="en-US" sz="1800" dirty="0" smtClean="0">
                <a:latin typeface="Elephant" pitchFamily="18" charset="0"/>
              </a:rPr>
              <a:t>(remember to develop all…not just one or two strengths- Gardner)</a:t>
            </a:r>
            <a:endParaRPr lang="en-US" sz="1800" dirty="0">
              <a:latin typeface="Elephant" pitchFamily="18" charset="0"/>
            </a:endParaRPr>
          </a:p>
        </p:txBody>
      </p:sp>
      <p:sp>
        <p:nvSpPr>
          <p:cNvPr id="3" name="Subtitle 2"/>
          <p:cNvSpPr>
            <a:spLocks noGrp="1"/>
          </p:cNvSpPr>
          <p:nvPr>
            <p:ph type="subTitle" idx="1"/>
          </p:nvPr>
        </p:nvSpPr>
        <p:spPr>
          <a:xfrm>
            <a:off x="503211" y="1776150"/>
            <a:ext cx="6768752" cy="4392488"/>
          </a:xfrm>
        </p:spPr>
        <p:txBody>
          <a:bodyPr>
            <a:normAutofit/>
          </a:bodyPr>
          <a:lstStyle/>
          <a:p>
            <a:pPr algn="l"/>
            <a:r>
              <a:rPr lang="en-US" sz="2800" dirty="0" smtClean="0">
                <a:solidFill>
                  <a:schemeClr val="tx1"/>
                </a:solidFill>
                <a:latin typeface="Arial" pitchFamily="34" charset="0"/>
                <a:cs typeface="Arial" pitchFamily="34" charset="0"/>
              </a:rPr>
              <a:t>1.)  Verbal/Linguistic</a:t>
            </a:r>
          </a:p>
          <a:p>
            <a:pPr algn="l"/>
            <a:r>
              <a:rPr lang="en-US" sz="2800" dirty="0" smtClean="0">
                <a:solidFill>
                  <a:schemeClr val="tx1"/>
                </a:solidFill>
                <a:latin typeface="Arial" pitchFamily="34" charset="0"/>
                <a:cs typeface="Arial" pitchFamily="34" charset="0"/>
              </a:rPr>
              <a:t>2.)  Logical/Mathematical</a:t>
            </a:r>
          </a:p>
          <a:p>
            <a:pPr algn="l"/>
            <a:r>
              <a:rPr lang="en-US" sz="2800" dirty="0" smtClean="0">
                <a:solidFill>
                  <a:schemeClr val="tx1"/>
                </a:solidFill>
                <a:latin typeface="Arial" pitchFamily="34" charset="0"/>
                <a:cs typeface="Arial" pitchFamily="34" charset="0"/>
              </a:rPr>
              <a:t>3.)  Visual/Spatial</a:t>
            </a:r>
          </a:p>
          <a:p>
            <a:pPr algn="l"/>
            <a:r>
              <a:rPr lang="en-US" sz="2800" dirty="0" smtClean="0">
                <a:solidFill>
                  <a:schemeClr val="tx1"/>
                </a:solidFill>
                <a:latin typeface="Arial" pitchFamily="34" charset="0"/>
                <a:cs typeface="Arial" pitchFamily="34" charset="0"/>
              </a:rPr>
              <a:t>4.)  Bodily/Kinesthetic</a:t>
            </a:r>
          </a:p>
          <a:p>
            <a:pPr algn="l"/>
            <a:r>
              <a:rPr lang="en-US" sz="2800" dirty="0" smtClean="0">
                <a:solidFill>
                  <a:schemeClr val="tx1"/>
                </a:solidFill>
                <a:latin typeface="Arial" pitchFamily="34" charset="0"/>
                <a:cs typeface="Arial" pitchFamily="34" charset="0"/>
              </a:rPr>
              <a:t>5.)  Musical/Rhythmic</a:t>
            </a:r>
          </a:p>
          <a:p>
            <a:pPr algn="l"/>
            <a:r>
              <a:rPr lang="en-US" sz="2800" dirty="0" smtClean="0">
                <a:solidFill>
                  <a:schemeClr val="tx1"/>
                </a:solidFill>
                <a:latin typeface="Arial" pitchFamily="34" charset="0"/>
                <a:cs typeface="Arial" pitchFamily="34" charset="0"/>
              </a:rPr>
              <a:t>6.)  Interpersonal</a:t>
            </a:r>
          </a:p>
          <a:p>
            <a:pPr algn="l"/>
            <a:r>
              <a:rPr lang="en-US" sz="2800" dirty="0" smtClean="0">
                <a:solidFill>
                  <a:schemeClr val="tx1"/>
                </a:solidFill>
                <a:latin typeface="Arial" pitchFamily="34" charset="0"/>
                <a:cs typeface="Arial" pitchFamily="34" charset="0"/>
              </a:rPr>
              <a:t>7.)  Intrapersonal</a:t>
            </a:r>
          </a:p>
          <a:p>
            <a:pPr algn="l"/>
            <a:r>
              <a:rPr lang="en-US" sz="2800" dirty="0" smtClean="0">
                <a:solidFill>
                  <a:schemeClr val="tx1"/>
                </a:solidFill>
                <a:latin typeface="Arial" pitchFamily="34" charset="0"/>
                <a:cs typeface="Arial" pitchFamily="34" charset="0"/>
              </a:rPr>
              <a:t>8.)  Naturalist</a:t>
            </a:r>
            <a:endParaRPr lang="en-US" sz="2800" dirty="0">
              <a:solidFill>
                <a:schemeClr val="tx1"/>
              </a:solidFill>
              <a:latin typeface="Arial" pitchFamily="34" charset="0"/>
              <a:cs typeface="Arial" pitchFamily="34" charset="0"/>
            </a:endParaRPr>
          </a:p>
        </p:txBody>
      </p:sp>
      <p:pic>
        <p:nvPicPr>
          <p:cNvPr id="6146" name="Picture 2" descr="C:\Documents and Settings\Owner\Local Settings\Temporary Internet Files\Content.IE5\JZ1UHFCY\MC90033416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09051" y="1739050"/>
            <a:ext cx="958964" cy="1080119"/>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Documents and Settings\Owner\Local Settings\Temporary Internet Files\Content.IE5\JZ1UHFCY\MC9003342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65092" y="2968845"/>
            <a:ext cx="74731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C:\Documents and Settings\Owner\Local Settings\Temporary Internet Files\Content.IE5\JHWSN2IA\MC900414718[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11603" y="4223290"/>
            <a:ext cx="1259544" cy="831018"/>
          </a:xfrm>
          <a:prstGeom prst="rect">
            <a:avLst/>
          </a:prstGeom>
          <a:noFill/>
          <a:extLst>
            <a:ext uri="{909E8E84-426E-40DD-AFC4-6F175D3DCCD1}">
              <a14:hiddenFill xmlns:a14="http://schemas.microsoft.com/office/drawing/2010/main">
                <a:solidFill>
                  <a:srgbClr val="FFFFFF"/>
                </a:solidFill>
              </a14:hiddenFill>
            </a:ext>
          </a:extLst>
        </p:spPr>
      </p:pic>
      <p:pic>
        <p:nvPicPr>
          <p:cNvPr id="6151" name="Picture 7" descr="C:\Documents and Settings\Owner\Local Settings\Temporary Internet Files\Content.IE5\39PR9PFX\MC90015671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12406" y="2782513"/>
            <a:ext cx="769423" cy="1194444"/>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C:\Documents and Settings\Owner\Local Settings\Temporary Internet Files\Content.IE5\ID9TKFDP\MC900232522[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69443" y="1884393"/>
            <a:ext cx="688818" cy="927226"/>
          </a:xfrm>
          <a:prstGeom prst="rect">
            <a:avLst/>
          </a:prstGeom>
          <a:noFill/>
          <a:extLst>
            <a:ext uri="{909E8E84-426E-40DD-AFC4-6F175D3DCCD1}">
              <a14:hiddenFill xmlns:a14="http://schemas.microsoft.com/office/drawing/2010/main">
                <a:solidFill>
                  <a:srgbClr val="FFFFFF"/>
                </a:solidFill>
              </a14:hiddenFill>
            </a:ext>
          </a:extLst>
        </p:spPr>
      </p:pic>
      <p:pic>
        <p:nvPicPr>
          <p:cNvPr id="6153" name="Picture 9" descr="C:\Documents and Settings\Owner\Local Settings\Temporary Internet Files\Content.IE5\HU1IG4TW\MC900334236[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9788" y="404664"/>
            <a:ext cx="958319" cy="746002"/>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C:\Documents and Settings\Owner\Local Settings\Temporary Internet Files\Content.IE5\OOLY3YEV\MC900439857[1].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865092" y="4350324"/>
            <a:ext cx="1379527" cy="749639"/>
          </a:xfrm>
          <a:prstGeom prst="rect">
            <a:avLst/>
          </a:prstGeom>
          <a:noFill/>
          <a:extLst>
            <a:ext uri="{909E8E84-426E-40DD-AFC4-6F175D3DCCD1}">
              <a14:hiddenFill xmlns:a14="http://schemas.microsoft.com/office/drawing/2010/main">
                <a:solidFill>
                  <a:srgbClr val="FFFFFF"/>
                </a:solidFill>
              </a14:hiddenFill>
            </a:ext>
          </a:extLst>
        </p:spPr>
      </p:pic>
      <p:pic>
        <p:nvPicPr>
          <p:cNvPr id="6156" name="Picture 12" descr="C:\Documents and Settings\Owner\Local Settings\Temporary Internet Files\Content.IE5\UQS3QGMO\MC900088956[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007828" y="5358423"/>
            <a:ext cx="1374001" cy="853955"/>
          </a:xfrm>
          <a:prstGeom prst="rect">
            <a:avLst/>
          </a:prstGeom>
          <a:noFill/>
          <a:extLst>
            <a:ext uri="{909E8E84-426E-40DD-AFC4-6F175D3DCCD1}">
              <a14:hiddenFill xmlns:a14="http://schemas.microsoft.com/office/drawing/2010/main">
                <a:solidFill>
                  <a:srgbClr val="FFFFFF"/>
                </a:solidFill>
              </a14:hiddenFill>
            </a:ext>
          </a:extLst>
        </p:spPr>
      </p:pic>
      <p:pic>
        <p:nvPicPr>
          <p:cNvPr id="6157" name="Picture 13" descr="C:\Documents and Settings\Owner\Local Settings\Temporary Internet Files\Content.IE5\KP5ELYGW\MC900232054[1].wmf"/>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864319" y="1493662"/>
            <a:ext cx="893275" cy="927226"/>
          </a:xfrm>
          <a:prstGeom prst="rect">
            <a:avLst/>
          </a:prstGeom>
          <a:noFill/>
          <a:extLst>
            <a:ext uri="{909E8E84-426E-40DD-AFC4-6F175D3DCCD1}">
              <a14:hiddenFill xmlns:a14="http://schemas.microsoft.com/office/drawing/2010/main">
                <a:solidFill>
                  <a:srgbClr val="FFFFFF"/>
                </a:solidFill>
              </a14:hiddenFill>
            </a:ext>
          </a:extLst>
        </p:spPr>
      </p:pic>
      <p:pic>
        <p:nvPicPr>
          <p:cNvPr id="6158" name="Picture 14" descr="C:\Documents and Settings\Owner\Local Settings\Temporary Internet Files\Content.IE5\BZOYL4W7\MC900360968[1].wmf"/>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675020" y="3023930"/>
            <a:ext cx="907542" cy="897941"/>
          </a:xfrm>
          <a:prstGeom prst="rect">
            <a:avLst/>
          </a:prstGeom>
          <a:noFill/>
          <a:extLst>
            <a:ext uri="{909E8E84-426E-40DD-AFC4-6F175D3DCCD1}">
              <a14:hiddenFill xmlns:a14="http://schemas.microsoft.com/office/drawing/2010/main">
                <a:solidFill>
                  <a:srgbClr val="FFFFFF"/>
                </a:solidFill>
              </a14:hiddenFill>
            </a:ext>
          </a:extLst>
        </p:spPr>
      </p:pic>
      <p:pic>
        <p:nvPicPr>
          <p:cNvPr id="6159" name="Picture 15" descr="C:\Documents and Settings\Owner\Local Settings\Temporary Internet Files\Content.IE5\HU1IG4TW\MC900436151[1].wmf"/>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797891" y="5438669"/>
            <a:ext cx="784671" cy="6934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52088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600200"/>
            <a:ext cx="8458200" cy="3352799"/>
          </a:xfrm>
        </p:spPr>
        <p:txBody>
          <a:bodyPr>
            <a:normAutofit fontScale="90000"/>
          </a:bodyPr>
          <a:lstStyle/>
          <a:p>
            <a:pPr algn="l"/>
            <a:r>
              <a:rPr lang="it-IT" sz="1400" dirty="0"/>
              <a:t>el 25 de noviembre de </a:t>
            </a:r>
            <a:r>
              <a:rPr lang="it-IT" sz="1400" dirty="0" smtClean="0"/>
              <a:t>2012</a:t>
            </a:r>
            <a:br>
              <a:rPr lang="it-IT" sz="1400" dirty="0" smtClean="0"/>
            </a:br>
            <a:r>
              <a:rPr lang="en-US" sz="1400" dirty="0"/>
              <a:t/>
            </a:r>
            <a:br>
              <a:rPr lang="en-US" sz="1400" dirty="0"/>
            </a:br>
            <a:r>
              <a:rPr lang="it-IT" sz="1400" dirty="0"/>
              <a:t>Estimados Padres</a:t>
            </a:r>
            <a:r>
              <a:rPr lang="it-IT" sz="1400" dirty="0" smtClean="0"/>
              <a:t>,</a:t>
            </a:r>
            <a:br>
              <a:rPr lang="it-IT" sz="1400" dirty="0" smtClean="0"/>
            </a:br>
            <a:r>
              <a:rPr lang="en-US" sz="1400" dirty="0"/>
              <a:t/>
            </a:r>
            <a:br>
              <a:rPr lang="en-US" sz="1400" dirty="0"/>
            </a:br>
            <a:r>
              <a:rPr lang="en-US" sz="1400" dirty="0"/>
              <a:t>I am pleased to announce the launch of a new “</a:t>
            </a:r>
            <a:r>
              <a:rPr lang="en-US" sz="1400" dirty="0" err="1"/>
              <a:t>Wikispaces</a:t>
            </a:r>
            <a:r>
              <a:rPr lang="en-US" sz="1400" dirty="0"/>
              <a:t>” website for all levels of Spanish students at Second Hill Lane School, Kindergarten through Sixth Grade.  </a:t>
            </a:r>
            <a:r>
              <a:rPr lang="en-US" sz="1400" dirty="0" err="1"/>
              <a:t>Wikispaces</a:t>
            </a:r>
            <a:r>
              <a:rPr lang="en-US" sz="1400" dirty="0"/>
              <a:t> is a website used only for educators, levels Kindergarten through college.  The incorporation of technology across all disciplines is critical to developing 21</a:t>
            </a:r>
            <a:r>
              <a:rPr lang="en-US" sz="1400" baseline="30000" dirty="0"/>
              <a:t>st</a:t>
            </a:r>
            <a:r>
              <a:rPr lang="en-US" sz="1400" dirty="0"/>
              <a:t> century learning skills, and essential to preparing students for future studies in their second language.  The newly designed website is optional or may be used for enrichment.  It can be found at </a:t>
            </a:r>
            <a:r>
              <a:rPr lang="en-US" sz="1400" u="sng" dirty="0">
                <a:hlinkClick r:id="rId2"/>
              </a:rPr>
              <a:t>http://secondhilllanespanish.wikispaces.com</a:t>
            </a:r>
            <a:r>
              <a:rPr lang="en-US" sz="1400" dirty="0"/>
              <a:t>.  </a:t>
            </a:r>
            <a:r>
              <a:rPr lang="en-US" sz="1400" dirty="0" smtClean="0"/>
              <a:t/>
            </a:r>
            <a:br>
              <a:rPr lang="en-US" sz="1400" dirty="0" smtClean="0"/>
            </a:br>
            <a:r>
              <a:rPr lang="en-US" sz="1400" dirty="0"/>
              <a:t/>
            </a:r>
            <a:br>
              <a:rPr lang="en-US" sz="1400" dirty="0"/>
            </a:br>
            <a:r>
              <a:rPr lang="en-US" sz="1400" dirty="0"/>
              <a:t>It is an exciting opportunity for me to be able to include, share, and use the very latest in educational technology with my students.  I will use “</a:t>
            </a:r>
            <a:r>
              <a:rPr lang="en-US" sz="1400" dirty="0" err="1"/>
              <a:t>secondhilllanespanish</a:t>
            </a:r>
            <a:r>
              <a:rPr lang="en-US" sz="1400" dirty="0"/>
              <a:t>” periodically in class as a teaching tool, but the primary goal of the Wiki is to create a learning community for my language students and extend the classroom to the home, including involving all families in our studies!  In addition, the 4th grade literacy books are available for listening and pronunciation practice, as well as the 6th grade ¡</a:t>
            </a:r>
            <a:r>
              <a:rPr lang="en-US" sz="1400" dirty="0" err="1"/>
              <a:t>Exprésate</a:t>
            </a:r>
            <a:r>
              <a:rPr lang="en-US" sz="1400" dirty="0"/>
              <a:t>! (our textbook) website links that will allow for easy student access and practice that is aligned with class quizzes and tests</a:t>
            </a:r>
            <a:r>
              <a:rPr lang="en-US" sz="1400" dirty="0" smtClean="0"/>
              <a:t>.</a:t>
            </a:r>
            <a:br>
              <a:rPr lang="en-US" sz="1400" dirty="0" smtClean="0"/>
            </a:br>
            <a:r>
              <a:rPr lang="en-US" sz="1400" dirty="0"/>
              <a:t/>
            </a:r>
            <a:br>
              <a:rPr lang="en-US" sz="1400" dirty="0"/>
            </a:br>
            <a:r>
              <a:rPr lang="en-US" sz="1400" dirty="0"/>
              <a:t>I invite you to visit the “Wiki”, and encourage your son or daughter to review or practice the different themes we are studying in class as we move through the curriculum and academic year.  </a:t>
            </a:r>
            <a:r>
              <a:rPr lang="en-US" sz="1400" dirty="0" err="1"/>
              <a:t>Wikispaces</a:t>
            </a:r>
            <a:r>
              <a:rPr lang="en-US" sz="1400" dirty="0"/>
              <a:t> is a safe educational site, but as with all technology parent supervision is recommended</a:t>
            </a:r>
            <a:r>
              <a:rPr lang="en-US" sz="1400" dirty="0" smtClean="0"/>
              <a:t>.</a:t>
            </a:r>
            <a:br>
              <a:rPr lang="en-US" sz="1400" dirty="0" smtClean="0"/>
            </a:br>
            <a:r>
              <a:rPr lang="en-US" sz="1400" dirty="0"/>
              <a:t/>
            </a:r>
            <a:br>
              <a:rPr lang="en-US" sz="1400" dirty="0"/>
            </a:br>
            <a:r>
              <a:rPr lang="en-US" sz="1400" dirty="0"/>
              <a:t>Welcome to our new “Wiki”☺</a:t>
            </a:r>
            <a:r>
              <a:rPr lang="en-US" sz="1400" dirty="0" smtClean="0"/>
              <a:t>!</a:t>
            </a:r>
            <a:br>
              <a:rPr lang="en-US" sz="1400" dirty="0" smtClean="0"/>
            </a:br>
            <a:r>
              <a:rPr lang="en-US" sz="1400" dirty="0"/>
              <a:t/>
            </a:r>
            <a:br>
              <a:rPr lang="en-US" sz="1400" dirty="0"/>
            </a:br>
            <a:r>
              <a:rPr lang="en-US" sz="1400" dirty="0" err="1"/>
              <a:t>Sinceramente</a:t>
            </a:r>
            <a:r>
              <a:rPr lang="en-US" sz="1400" dirty="0" smtClean="0"/>
              <a:t>,</a:t>
            </a:r>
            <a:br>
              <a:rPr lang="en-US" sz="1400" dirty="0" smtClean="0"/>
            </a:br>
            <a:r>
              <a:rPr lang="en-US" sz="1400" dirty="0"/>
              <a:t/>
            </a:r>
            <a:br>
              <a:rPr lang="en-US" sz="1400" dirty="0"/>
            </a:br>
            <a:r>
              <a:rPr lang="en-US" sz="1400" dirty="0" err="1" smtClean="0"/>
              <a:t>Maestra</a:t>
            </a:r>
            <a:r>
              <a:rPr lang="en-US" sz="1400" dirty="0" smtClean="0"/>
              <a:t/>
            </a:r>
            <a:br>
              <a:rPr lang="en-US" sz="1400" dirty="0" smtClean="0"/>
            </a:br>
            <a:r>
              <a:rPr lang="en-US" sz="1400" dirty="0"/>
              <a:t/>
            </a:r>
            <a:br>
              <a:rPr lang="en-US" sz="1400" dirty="0"/>
            </a:br>
            <a:r>
              <a:rPr lang="en-US" sz="1400" dirty="0"/>
              <a:t>P.D.  Our Wiki link is posted on the Second Hill Lane Elementary School website, in the drop down bar “Departments &amp; Staff”, then “Staff Biographies and Websites”, “</a:t>
            </a:r>
            <a:r>
              <a:rPr lang="en-US" sz="1400" dirty="0" err="1"/>
              <a:t>maestra</a:t>
            </a:r>
            <a:r>
              <a:rPr lang="en-US" sz="1400" dirty="0"/>
              <a:t>” Ms. </a:t>
            </a:r>
            <a:r>
              <a:rPr lang="en-US" sz="1400" dirty="0" err="1"/>
              <a:t>Murano</a:t>
            </a:r>
            <a:r>
              <a:rPr lang="en-US" sz="1400" dirty="0"/>
              <a:t>.</a:t>
            </a:r>
            <a:br>
              <a:rPr lang="en-US" sz="1400" dirty="0"/>
            </a:br>
            <a:endParaRPr lang="en-US" sz="1400" dirty="0">
              <a:latin typeface="Arial" pitchFamily="34" charset="0"/>
              <a:cs typeface="Arial" pitchFamily="34" charset="0"/>
            </a:endParaRPr>
          </a:p>
        </p:txBody>
      </p:sp>
      <p:pic>
        <p:nvPicPr>
          <p:cNvPr id="5" name="Picture 4" descr="C:\Program Files\Microsoft Office\MEDIA\CAGCAT10\j0195384.wmf"/>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62425" y="152400"/>
            <a:ext cx="819150" cy="832485"/>
          </a:xfrm>
          <a:prstGeom prst="rect">
            <a:avLst/>
          </a:prstGeom>
          <a:noFill/>
          <a:ln>
            <a:noFill/>
          </a:ln>
        </p:spPr>
      </p:pic>
      <p:pic>
        <p:nvPicPr>
          <p:cNvPr id="6" name="Picture 12" descr="C:\Documents and Settings\Owner\Local Settings\Temporary Internet Files\Content.IE5\8V0FI117\MC90036350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19575" y="6143625"/>
            <a:ext cx="575712"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08121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160748"/>
            <a:ext cx="7772400" cy="1794061"/>
          </a:xfrm>
        </p:spPr>
        <p:txBody>
          <a:bodyPr/>
          <a:lstStyle/>
          <a:p>
            <a:r>
              <a:rPr lang="en-US" dirty="0" err="1" smtClean="0">
                <a:latin typeface="Elephant" pitchFamily="18" charset="0"/>
              </a:rPr>
              <a:t>Wikispaces</a:t>
            </a:r>
            <a:r>
              <a:rPr lang="en-US" dirty="0">
                <a:latin typeface="Elephant" pitchFamily="18" charset="0"/>
              </a:rPr>
              <a:t/>
            </a:r>
            <a:br>
              <a:rPr lang="en-US" dirty="0">
                <a:latin typeface="Elephant" pitchFamily="18" charset="0"/>
              </a:rPr>
            </a:br>
            <a:r>
              <a:rPr lang="en-US" dirty="0" smtClean="0">
                <a:latin typeface="Elephant" pitchFamily="18" charset="0"/>
              </a:rPr>
              <a:t>www.wikispaces.com</a:t>
            </a:r>
            <a:endParaRPr lang="en-US" dirty="0"/>
          </a:p>
        </p:txBody>
      </p:sp>
      <p:sp>
        <p:nvSpPr>
          <p:cNvPr id="3" name="Subtitle 2"/>
          <p:cNvSpPr>
            <a:spLocks noGrp="1"/>
          </p:cNvSpPr>
          <p:nvPr>
            <p:ph type="subTitle" idx="1"/>
          </p:nvPr>
        </p:nvSpPr>
        <p:spPr>
          <a:xfrm>
            <a:off x="179512" y="2756488"/>
            <a:ext cx="8575482" cy="1752600"/>
          </a:xfrm>
        </p:spPr>
        <p:txBody>
          <a:bodyPr/>
          <a:lstStyle/>
          <a:p>
            <a:r>
              <a:rPr lang="en-US" dirty="0" smtClean="0">
                <a:hlinkClick r:id="rId2"/>
              </a:rPr>
              <a:t>http://secondhilllanespanish.wikispaces.com/</a:t>
            </a:r>
            <a:r>
              <a:rPr lang="en-US" dirty="0" smtClean="0"/>
              <a:t> </a:t>
            </a:r>
          </a:p>
          <a:p>
            <a:r>
              <a:rPr lang="en-US" dirty="0" smtClean="0">
                <a:hlinkClick r:id="rId3"/>
              </a:rPr>
              <a:t>http</a:t>
            </a:r>
            <a:r>
              <a:rPr lang="en-US" dirty="0">
                <a:hlinkClick r:id="rId3"/>
              </a:rPr>
              <a:t>://latinamericanculture1.wikispaces.com</a:t>
            </a:r>
            <a:r>
              <a:rPr lang="en-US" dirty="0" smtClean="0">
                <a:hlinkClick r:id="rId3"/>
              </a:rPr>
              <a:t>/</a:t>
            </a:r>
            <a:endParaRPr lang="en-US" dirty="0" smtClean="0"/>
          </a:p>
          <a:p>
            <a:endParaRPr lang="en-US" dirty="0" smtClean="0"/>
          </a:p>
          <a:p>
            <a:endParaRPr lang="en-US" dirty="0"/>
          </a:p>
        </p:txBody>
      </p:sp>
      <p:pic>
        <p:nvPicPr>
          <p:cNvPr id="6146" name="Picture 2" descr="C:\Documents and Settings\Owner\Local Settings\Temporary Internet Files\Content.IE5\OOLY3YEV\MC900048064[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0009" y="4897532"/>
            <a:ext cx="942634" cy="1512168"/>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C:\Documents and Settings\Owner\Local Settings\Temporary Internet Files\Content.IE5\HU1IG4TW\MC900431568[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77737" y="5438857"/>
            <a:ext cx="952381" cy="958730"/>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C:\Documents and Settings\Owner\Local Settings\Temporary Internet Files\Content.IE5\QQ51PJ8X\MC900434800[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81213" y="4740595"/>
            <a:ext cx="1396524" cy="1396524"/>
          </a:xfrm>
          <a:prstGeom prst="rect">
            <a:avLst/>
          </a:prstGeom>
          <a:noFill/>
          <a:extLst>
            <a:ext uri="{909E8E84-426E-40DD-AFC4-6F175D3DCCD1}">
              <a14:hiddenFill xmlns:a14="http://schemas.microsoft.com/office/drawing/2010/main">
                <a:solidFill>
                  <a:srgbClr val="FFFFFF"/>
                </a:solidFill>
              </a14:hiddenFill>
            </a:ext>
          </a:extLst>
        </p:spPr>
      </p:pic>
      <p:pic>
        <p:nvPicPr>
          <p:cNvPr id="6151" name="Picture 7" descr="C:\Documents and Settings\Owner\Local Settings\Temporary Internet Files\Content.IE5\72OVBJDZ\MC900431595[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1886" y="188640"/>
            <a:ext cx="1208365" cy="120836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6179214" y="4350133"/>
            <a:ext cx="2964786" cy="369332"/>
          </a:xfrm>
          <a:prstGeom prst="rect">
            <a:avLst/>
          </a:prstGeom>
        </p:spPr>
        <p:txBody>
          <a:bodyPr wrap="none">
            <a:spAutoFit/>
          </a:bodyPr>
          <a:lstStyle/>
          <a:p>
            <a:r>
              <a:rPr lang="en-US" b="1" dirty="0"/>
              <a:t>click </a:t>
            </a:r>
            <a:r>
              <a:rPr lang="en-US" b="1" dirty="0" smtClean="0"/>
              <a:t>link </a:t>
            </a:r>
            <a:r>
              <a:rPr lang="en-US" b="1" dirty="0"/>
              <a:t>to </a:t>
            </a:r>
            <a:r>
              <a:rPr lang="en-US" b="1" dirty="0" smtClean="0"/>
              <a:t>visit my webpage</a:t>
            </a:r>
            <a:endParaRPr lang="en-US" b="1" dirty="0"/>
          </a:p>
        </p:txBody>
      </p:sp>
      <p:sp>
        <p:nvSpPr>
          <p:cNvPr id="12" name="Down Arrow 11"/>
          <p:cNvSpPr/>
          <p:nvPr/>
        </p:nvSpPr>
        <p:spPr>
          <a:xfrm rot="8687487">
            <a:off x="5523244" y="4590634"/>
            <a:ext cx="484632" cy="6137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descr="C:\Documents and Settings\Owner\Local Settings\Temporary Internet Files\Content.IE5\OOLY3YEV\MC900048064[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12360" y="404664"/>
            <a:ext cx="942634" cy="1512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83271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kmurano\AppData\Local\Microsoft\Windows\Temporary Internet Files\Content.IE5\3KSSA46Q\MC900023995[1].wmf"/>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5400" y="1524000"/>
            <a:ext cx="6858000" cy="3695065"/>
          </a:xfrm>
          <a:prstGeom prst="rect">
            <a:avLst/>
          </a:prstGeom>
          <a:noFill/>
          <a:ln>
            <a:noFill/>
          </a:ln>
        </p:spPr>
      </p:pic>
      <p:sp>
        <p:nvSpPr>
          <p:cNvPr id="5" name="TextBox 4"/>
          <p:cNvSpPr txBox="1"/>
          <p:nvPr/>
        </p:nvSpPr>
        <p:spPr>
          <a:xfrm>
            <a:off x="1638300" y="4752974"/>
            <a:ext cx="6172200" cy="1446550"/>
          </a:xfrm>
          <a:prstGeom prst="rect">
            <a:avLst/>
          </a:prstGeom>
          <a:noFill/>
        </p:spPr>
        <p:txBody>
          <a:bodyPr wrap="square" rtlCol="0">
            <a:spAutoFit/>
          </a:bodyPr>
          <a:lstStyle/>
          <a:p>
            <a:pPr algn="ctr"/>
            <a:r>
              <a:rPr lang="en-US" sz="2800" b="1" dirty="0" smtClean="0">
                <a:latin typeface="Arial" pitchFamily="34" charset="0"/>
                <a:cs typeface="Arial" pitchFamily="34" charset="0"/>
              </a:rPr>
              <a:t>Festival Cultural</a:t>
            </a:r>
          </a:p>
          <a:p>
            <a:pPr algn="ctr"/>
            <a:r>
              <a:rPr lang="en-US" sz="3200" b="1" dirty="0">
                <a:latin typeface="Arial" pitchFamily="34" charset="0"/>
                <a:cs typeface="Arial" pitchFamily="34" charset="0"/>
              </a:rPr>
              <a:t>d</a:t>
            </a:r>
            <a:r>
              <a:rPr lang="en-US" sz="3200" b="1" dirty="0" smtClean="0">
                <a:latin typeface="Arial" pitchFamily="34" charset="0"/>
                <a:cs typeface="Arial" pitchFamily="34" charset="0"/>
              </a:rPr>
              <a:t>e Second Hill Lane School</a:t>
            </a:r>
          </a:p>
          <a:p>
            <a:pPr algn="ctr"/>
            <a:r>
              <a:rPr lang="en-US" sz="2800" b="1" dirty="0">
                <a:latin typeface="Arial" pitchFamily="34" charset="0"/>
                <a:cs typeface="Arial" pitchFamily="34" charset="0"/>
              </a:rPr>
              <a:t>e</a:t>
            </a:r>
            <a:r>
              <a:rPr lang="en-US" sz="2800" b="1" dirty="0" smtClean="0">
                <a:latin typeface="Arial" pitchFamily="34" charset="0"/>
                <a:cs typeface="Arial" pitchFamily="34" charset="0"/>
              </a:rPr>
              <a:t>l 16 de mayo 2013</a:t>
            </a:r>
            <a:endParaRPr lang="en-US" sz="2800" b="1" dirty="0">
              <a:latin typeface="Arial" pitchFamily="34" charset="0"/>
              <a:cs typeface="Arial" pitchFamily="34" charset="0"/>
            </a:endParaRPr>
          </a:p>
        </p:txBody>
      </p:sp>
      <p:sp>
        <p:nvSpPr>
          <p:cNvPr id="7" name="TextBox 6"/>
          <p:cNvSpPr txBox="1"/>
          <p:nvPr/>
        </p:nvSpPr>
        <p:spPr>
          <a:xfrm>
            <a:off x="1752600" y="3713244"/>
            <a:ext cx="2667000" cy="461665"/>
          </a:xfrm>
          <a:prstGeom prst="rect">
            <a:avLst/>
          </a:prstGeom>
          <a:noFill/>
        </p:spPr>
        <p:txBody>
          <a:bodyPr wrap="square" rtlCol="0">
            <a:spAutoFit/>
          </a:bodyPr>
          <a:lstStyle/>
          <a:p>
            <a:r>
              <a:rPr lang="en-US" sz="2400" b="1" dirty="0" smtClean="0">
                <a:latin typeface="Arial" pitchFamily="34" charset="0"/>
                <a:cs typeface="Arial" pitchFamily="34" charset="0"/>
              </a:rPr>
              <a:t>7 </a:t>
            </a:r>
            <a:r>
              <a:rPr lang="en-US" sz="2400" b="1" dirty="0" err="1" smtClean="0">
                <a:latin typeface="Arial" pitchFamily="34" charset="0"/>
                <a:cs typeface="Arial" pitchFamily="34" charset="0"/>
              </a:rPr>
              <a:t>continentes</a:t>
            </a:r>
            <a:endParaRPr lang="en-US" sz="2400" b="1" dirty="0">
              <a:latin typeface="Arial" pitchFamily="34" charset="0"/>
              <a:cs typeface="Arial" pitchFamily="34" charset="0"/>
            </a:endParaRPr>
          </a:p>
        </p:txBody>
      </p:sp>
    </p:spTree>
    <p:extLst>
      <p:ext uri="{BB962C8B-B14F-4D97-AF65-F5344CB8AC3E}">
        <p14:creationId xmlns:p14="http://schemas.microsoft.com/office/powerpoint/2010/main" val="14072270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371600"/>
            <a:ext cx="3048000" cy="42216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 Box 2"/>
          <p:cNvSpPr txBox="1">
            <a:spLocks noGrp="1" noChangeArrowheads="1"/>
          </p:cNvSpPr>
          <p:nvPr>
            <p:ph type="subTitle" idx="1"/>
          </p:nvPr>
        </p:nvSpPr>
        <p:spPr bwMode="auto">
          <a:xfrm>
            <a:off x="1638300" y="5562600"/>
            <a:ext cx="5791200" cy="114300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gn="ctr">
              <a:spcBef>
                <a:spcPts val="0"/>
              </a:spcBef>
              <a:spcAft>
                <a:spcPts val="0"/>
              </a:spcAft>
            </a:pPr>
            <a:r>
              <a:rPr lang="en-US" sz="2800" b="1" dirty="0" smtClean="0">
                <a:solidFill>
                  <a:schemeClr val="tx1"/>
                </a:solidFill>
                <a:effectLst/>
                <a:latin typeface="Constantia"/>
                <a:ea typeface="Calibri"/>
                <a:cs typeface="Times New Roman"/>
              </a:rPr>
              <a:t>Festival Cultural</a:t>
            </a:r>
            <a:endParaRPr lang="en-US" sz="1100" dirty="0">
              <a:solidFill>
                <a:schemeClr val="tx1"/>
              </a:solidFill>
              <a:effectLst/>
              <a:latin typeface="Calibri"/>
              <a:ea typeface="Calibri"/>
              <a:cs typeface="Times New Roman"/>
            </a:endParaRPr>
          </a:p>
          <a:p>
            <a:pPr marL="0" marR="0" algn="ctr">
              <a:spcBef>
                <a:spcPts val="0"/>
              </a:spcBef>
              <a:spcAft>
                <a:spcPts val="0"/>
              </a:spcAft>
            </a:pPr>
            <a:r>
              <a:rPr lang="en-US" sz="2000" b="1" dirty="0">
                <a:solidFill>
                  <a:schemeClr val="tx1"/>
                </a:solidFill>
                <a:latin typeface="Constantia"/>
                <a:ea typeface="Calibri"/>
                <a:cs typeface="Times New Roman"/>
              </a:rPr>
              <a:t>d</a:t>
            </a:r>
            <a:r>
              <a:rPr lang="en-US" sz="2000" b="1" dirty="0" smtClean="0">
                <a:solidFill>
                  <a:schemeClr val="tx1"/>
                </a:solidFill>
                <a:effectLst/>
                <a:latin typeface="Constantia"/>
                <a:ea typeface="Calibri"/>
                <a:cs typeface="Times New Roman"/>
              </a:rPr>
              <a:t>e Second </a:t>
            </a:r>
            <a:r>
              <a:rPr lang="en-US" sz="2000" b="1" dirty="0">
                <a:solidFill>
                  <a:schemeClr val="tx1"/>
                </a:solidFill>
                <a:effectLst/>
                <a:latin typeface="Constantia"/>
                <a:ea typeface="Calibri"/>
                <a:cs typeface="Times New Roman"/>
              </a:rPr>
              <a:t>Hill Lane Elementary School</a:t>
            </a:r>
            <a:endParaRPr lang="en-US" sz="1100" dirty="0">
              <a:solidFill>
                <a:schemeClr val="tx1"/>
              </a:solidFill>
              <a:effectLst/>
              <a:latin typeface="Calibri"/>
              <a:ea typeface="Calibri"/>
              <a:cs typeface="Times New Roman"/>
            </a:endParaRPr>
          </a:p>
          <a:p>
            <a:pPr marL="0" marR="0" algn="ctr">
              <a:spcBef>
                <a:spcPts val="0"/>
              </a:spcBef>
              <a:spcAft>
                <a:spcPts val="0"/>
              </a:spcAft>
            </a:pPr>
            <a:r>
              <a:rPr lang="en-US" sz="2000" b="1" dirty="0" smtClean="0">
                <a:solidFill>
                  <a:schemeClr val="tx1"/>
                </a:solidFill>
                <a:latin typeface="Constantia"/>
                <a:ea typeface="Calibri"/>
                <a:cs typeface="Times New Roman"/>
              </a:rPr>
              <a:t>el 16 de mayo</a:t>
            </a:r>
            <a:r>
              <a:rPr lang="en-US" sz="2000" b="1" dirty="0" smtClean="0">
                <a:solidFill>
                  <a:schemeClr val="tx1"/>
                </a:solidFill>
                <a:effectLst/>
                <a:latin typeface="Constantia"/>
                <a:ea typeface="Calibri"/>
                <a:cs typeface="Times New Roman"/>
              </a:rPr>
              <a:t> </a:t>
            </a:r>
            <a:r>
              <a:rPr lang="en-US" sz="2000" b="1" dirty="0">
                <a:solidFill>
                  <a:schemeClr val="tx1"/>
                </a:solidFill>
                <a:effectLst/>
                <a:latin typeface="Constantia"/>
                <a:ea typeface="Calibri"/>
                <a:cs typeface="Times New Roman"/>
              </a:rPr>
              <a:t>2013</a:t>
            </a:r>
            <a:endParaRPr lang="en-US" sz="1100" dirty="0">
              <a:solidFill>
                <a:schemeClr val="tx1"/>
              </a:solidFill>
              <a:effectLst/>
              <a:latin typeface="Calibri"/>
              <a:ea typeface="Calibri"/>
              <a:cs typeface="Times New Roman"/>
            </a:endParaRPr>
          </a:p>
        </p:txBody>
      </p:sp>
      <p:sp>
        <p:nvSpPr>
          <p:cNvPr id="6" name="Text Box 2"/>
          <p:cNvSpPr txBox="1">
            <a:spLocks noChangeArrowheads="1"/>
          </p:cNvSpPr>
          <p:nvPr/>
        </p:nvSpPr>
        <p:spPr bwMode="auto">
          <a:xfrm>
            <a:off x="2576512" y="451928"/>
            <a:ext cx="3990975" cy="82867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4800" b="1" dirty="0" err="1" smtClean="0">
                <a:effectLst/>
                <a:latin typeface="Constantia"/>
                <a:ea typeface="Calibri"/>
                <a:cs typeface="Estrangelo Edessa"/>
              </a:rPr>
              <a:t>Mi</a:t>
            </a:r>
            <a:r>
              <a:rPr lang="en-US" sz="4800" b="1" dirty="0" smtClean="0">
                <a:effectLst/>
                <a:latin typeface="Constantia"/>
                <a:ea typeface="Calibri"/>
                <a:cs typeface="Estrangelo Edessa"/>
              </a:rPr>
              <a:t> </a:t>
            </a:r>
            <a:r>
              <a:rPr lang="en-US" sz="4800" b="1" dirty="0" err="1" smtClean="0">
                <a:effectLst/>
                <a:latin typeface="Constantia"/>
                <a:ea typeface="Calibri"/>
                <a:cs typeface="Estrangelo Edessa"/>
              </a:rPr>
              <a:t>Pasaporte</a:t>
            </a:r>
            <a:endParaRPr lang="en-US" sz="1100" dirty="0">
              <a:effectLst/>
              <a:latin typeface="Calibri"/>
              <a:ea typeface="Calibri"/>
              <a:cs typeface="Times New Roman"/>
            </a:endParaRPr>
          </a:p>
        </p:txBody>
      </p:sp>
    </p:spTree>
    <p:extLst>
      <p:ext uri="{BB962C8B-B14F-4D97-AF65-F5344CB8AC3E}">
        <p14:creationId xmlns:p14="http://schemas.microsoft.com/office/powerpoint/2010/main" val="31905494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591784408"/>
              </p:ext>
            </p:extLst>
          </p:nvPr>
        </p:nvGraphicFramePr>
        <p:xfrm>
          <a:off x="137541" y="76200"/>
          <a:ext cx="8763000" cy="6655583"/>
        </p:xfrm>
        <a:graphic>
          <a:graphicData uri="http://schemas.openxmlformats.org/drawingml/2006/table">
            <a:tbl>
              <a:tblPr firstRow="1" bandRow="1">
                <a:tableStyleId>{5C22544A-7EE6-4342-B048-85BDC9FD1C3A}</a:tableStyleId>
              </a:tblPr>
              <a:tblGrid>
                <a:gridCol w="2921000"/>
                <a:gridCol w="2921000"/>
                <a:gridCol w="2921000"/>
              </a:tblGrid>
              <a:tr h="2230056">
                <a:tc>
                  <a:txBody>
                    <a:bodyPr/>
                    <a:lstStyle/>
                    <a:p>
                      <a:r>
                        <a:rPr lang="en-US" sz="2000" dirty="0" smtClean="0">
                          <a:solidFill>
                            <a:schemeClr val="tx1"/>
                          </a:solidFill>
                          <a:latin typeface="Arial" pitchFamily="34" charset="0"/>
                          <a:cs typeface="Arial" pitchFamily="34" charset="0"/>
                        </a:rPr>
                        <a:t>Australia</a:t>
                      </a:r>
                    </a:p>
                    <a:p>
                      <a:r>
                        <a:rPr lang="en-US" sz="1800" b="0" dirty="0" smtClean="0">
                          <a:solidFill>
                            <a:schemeClr val="tx1"/>
                          </a:solidFill>
                          <a:latin typeface="Arial" pitchFamily="34" charset="0"/>
                          <a:cs typeface="Arial" pitchFamily="34" charset="0"/>
                        </a:rPr>
                        <a:t>pre-school</a:t>
                      </a:r>
                    </a:p>
                    <a:p>
                      <a:endParaRPr lang="en-US" sz="2000" dirty="0" smtClean="0">
                        <a:solidFill>
                          <a:schemeClr val="tx1"/>
                        </a:solidFill>
                        <a:latin typeface="Arial" pitchFamily="34" charset="0"/>
                        <a:cs typeface="Arial" pitchFamily="34" charset="0"/>
                      </a:endParaRPr>
                    </a:p>
                    <a:p>
                      <a:endParaRPr lang="en-US" dirty="0" smtClean="0">
                        <a:latin typeface="Arial" pitchFamily="34" charset="0"/>
                        <a:cs typeface="Arial" pitchFamily="34" charset="0"/>
                      </a:endParaRPr>
                    </a:p>
                    <a:p>
                      <a:endParaRPr lang="en-US" dirty="0" smtClean="0">
                        <a:solidFill>
                          <a:schemeClr val="bg1"/>
                        </a:solidFill>
                        <a:latin typeface="Arial" pitchFamily="34" charset="0"/>
                        <a:cs typeface="Arial" pitchFamily="34" charset="0"/>
                      </a:endParaRPr>
                    </a:p>
                    <a:p>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2000" dirty="0" smtClean="0">
                          <a:solidFill>
                            <a:schemeClr val="tx1"/>
                          </a:solidFill>
                          <a:latin typeface="Arial" pitchFamily="34" charset="0"/>
                          <a:cs typeface="Arial" pitchFamily="34" charset="0"/>
                        </a:rPr>
                        <a:t>Mexico</a:t>
                      </a:r>
                    </a:p>
                    <a:p>
                      <a:r>
                        <a:rPr lang="en-US" sz="1800" b="0" dirty="0" smtClean="0">
                          <a:solidFill>
                            <a:schemeClr val="tx1"/>
                          </a:solidFill>
                          <a:latin typeface="Arial" pitchFamily="34" charset="0"/>
                          <a:cs typeface="Arial" pitchFamily="34" charset="0"/>
                        </a:rPr>
                        <a:t>Kindergarten</a:t>
                      </a:r>
                    </a:p>
                    <a:p>
                      <a:endParaRPr lang="en-US" sz="2000" b="0" dirty="0">
                        <a:solidFill>
                          <a:schemeClr val="tx1"/>
                        </a:solidFill>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itchFamily="34" charset="0"/>
                          <a:cs typeface="Arial" pitchFamily="34" charset="0"/>
                        </a:rPr>
                        <a:t>North</a:t>
                      </a:r>
                      <a:r>
                        <a:rPr lang="en-US" sz="1800" baseline="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America/Canada</a:t>
                      </a:r>
                    </a:p>
                    <a:p>
                      <a:r>
                        <a:rPr lang="en-US" sz="1800" b="0" dirty="0" smtClean="0">
                          <a:solidFill>
                            <a:schemeClr val="tx1"/>
                          </a:solidFill>
                          <a:latin typeface="Arial" pitchFamily="34" charset="0"/>
                          <a:cs typeface="Arial" pitchFamily="34" charset="0"/>
                        </a:rPr>
                        <a:t>1</a:t>
                      </a:r>
                      <a:r>
                        <a:rPr lang="en-US" sz="1800" b="0" baseline="30000" dirty="0" smtClean="0">
                          <a:solidFill>
                            <a:schemeClr val="tx1"/>
                          </a:solidFill>
                          <a:latin typeface="Arial" pitchFamily="34" charset="0"/>
                          <a:cs typeface="Arial" pitchFamily="34" charset="0"/>
                        </a:rPr>
                        <a:t>st</a:t>
                      </a:r>
                      <a:r>
                        <a:rPr lang="en-US" sz="1800" b="0" baseline="0" dirty="0" smtClean="0">
                          <a:solidFill>
                            <a:schemeClr val="tx1"/>
                          </a:solidFill>
                          <a:latin typeface="Arial" pitchFamily="34" charset="0"/>
                          <a:cs typeface="Arial" pitchFamily="34" charset="0"/>
                        </a:rPr>
                        <a:t> grade</a:t>
                      </a:r>
                      <a:endParaRPr lang="en-US" sz="1800" b="0" dirty="0" smtClean="0">
                        <a:solidFill>
                          <a:schemeClr val="tx1"/>
                        </a:solidFill>
                        <a:latin typeface="Arial" pitchFamily="34" charset="0"/>
                        <a:cs typeface="Arial" pitchFamily="34" charset="0"/>
                      </a:endParaRPr>
                    </a:p>
                    <a:p>
                      <a:endParaRPr lang="en-US" dirty="0" smtClean="0">
                        <a:solidFill>
                          <a:schemeClr val="tx1"/>
                        </a:solidFill>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39527">
                <a:tc>
                  <a:txBody>
                    <a:bodyPr/>
                    <a:lstStyle/>
                    <a:p>
                      <a:r>
                        <a:rPr lang="en-US" sz="2000" b="1" dirty="0" smtClean="0">
                          <a:latin typeface="Arial" pitchFamily="34" charset="0"/>
                          <a:cs typeface="Arial" pitchFamily="34" charset="0"/>
                        </a:rPr>
                        <a:t>Africa</a:t>
                      </a:r>
                    </a:p>
                    <a:p>
                      <a:r>
                        <a:rPr lang="en-US" sz="1800" b="0" dirty="0" smtClean="0">
                          <a:latin typeface="Arial" pitchFamily="34" charset="0"/>
                          <a:cs typeface="Arial" pitchFamily="34" charset="0"/>
                        </a:rPr>
                        <a:t>2</a:t>
                      </a:r>
                      <a:r>
                        <a:rPr lang="en-US" sz="1800" b="0" baseline="30000" dirty="0" smtClean="0">
                          <a:latin typeface="Arial" pitchFamily="34" charset="0"/>
                          <a:cs typeface="Arial" pitchFamily="34" charset="0"/>
                        </a:rPr>
                        <a:t>nd</a:t>
                      </a:r>
                      <a:r>
                        <a:rPr lang="en-US" sz="1800" b="0" dirty="0" smtClean="0">
                          <a:latin typeface="Arial" pitchFamily="34" charset="0"/>
                          <a:cs typeface="Arial" pitchFamily="34" charset="0"/>
                        </a:rPr>
                        <a:t> grade</a:t>
                      </a:r>
                    </a:p>
                    <a:p>
                      <a:endParaRPr lang="en-US" sz="2000" b="1" dirty="0" smtClean="0">
                        <a:latin typeface="Arial" pitchFamily="34" charset="0"/>
                        <a:cs typeface="Arial" pitchFamily="34" charset="0"/>
                      </a:endParaRPr>
                    </a:p>
                    <a:p>
                      <a:endParaRPr lang="en-US" dirty="0" smtClean="0"/>
                    </a:p>
                    <a:p>
                      <a:endParaRPr lang="en-US" dirty="0" smtClean="0"/>
                    </a:p>
                    <a:p>
                      <a:endParaRPr lang="en-US" dirty="0" smtClean="0"/>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Arial" pitchFamily="34" charset="0"/>
                          <a:cs typeface="Arial" pitchFamily="34" charset="0"/>
                        </a:rPr>
                        <a:t>Caribbean</a:t>
                      </a:r>
                    </a:p>
                    <a:p>
                      <a:r>
                        <a:rPr lang="en-US" sz="1800" b="0" dirty="0" smtClean="0">
                          <a:latin typeface="Arial" pitchFamily="34" charset="0"/>
                          <a:cs typeface="Arial" pitchFamily="34" charset="0"/>
                        </a:rPr>
                        <a:t>3</a:t>
                      </a:r>
                      <a:r>
                        <a:rPr lang="en-US" sz="1800" b="0" baseline="30000" dirty="0" smtClean="0">
                          <a:latin typeface="Arial" pitchFamily="34" charset="0"/>
                          <a:cs typeface="Arial" pitchFamily="34" charset="0"/>
                        </a:rPr>
                        <a:t>rd</a:t>
                      </a:r>
                      <a:r>
                        <a:rPr lang="en-US" sz="1800" b="0" dirty="0" smtClean="0">
                          <a:latin typeface="Arial" pitchFamily="34" charset="0"/>
                          <a:cs typeface="Arial" pitchFamily="34" charset="0"/>
                        </a:rPr>
                        <a:t> grade</a:t>
                      </a:r>
                      <a:endParaRPr lang="en-US" sz="1800" b="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800" b="1" dirty="0" smtClean="0">
                          <a:latin typeface="Arial" pitchFamily="34" charset="0"/>
                          <a:cs typeface="Arial" pitchFamily="34" charset="0"/>
                        </a:rPr>
                        <a:t>South America</a:t>
                      </a:r>
                    </a:p>
                    <a:p>
                      <a:r>
                        <a:rPr lang="en-US" sz="1800" dirty="0" smtClean="0">
                          <a:latin typeface="Arial" pitchFamily="34" charset="0"/>
                          <a:cs typeface="Arial" pitchFamily="34" charset="0"/>
                        </a:rPr>
                        <a:t>4</a:t>
                      </a:r>
                      <a:r>
                        <a:rPr lang="en-US" sz="1800" baseline="30000" dirty="0" smtClean="0">
                          <a:latin typeface="Arial" pitchFamily="34" charset="0"/>
                          <a:cs typeface="Arial" pitchFamily="34" charset="0"/>
                        </a:rPr>
                        <a:t>th</a:t>
                      </a:r>
                      <a:r>
                        <a:rPr lang="en-US" sz="1800" dirty="0" smtClean="0">
                          <a:latin typeface="Arial" pitchFamily="34" charset="0"/>
                          <a:cs typeface="Arial" pitchFamily="34" charset="0"/>
                        </a:rPr>
                        <a:t> grade</a:t>
                      </a:r>
                    </a:p>
                    <a:p>
                      <a:endParaRPr lang="en-US" b="1" dirty="0" smtClean="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8017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Arial" pitchFamily="34" charset="0"/>
                          <a:cs typeface="Arial" pitchFamily="34" charset="0"/>
                        </a:rPr>
                        <a:t>Asia</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latin typeface="Arial" pitchFamily="34" charset="0"/>
                          <a:cs typeface="Arial" pitchFamily="34" charset="0"/>
                        </a:rPr>
                        <a:t>5</a:t>
                      </a:r>
                      <a:r>
                        <a:rPr lang="en-US" sz="1800" b="0" baseline="30000" dirty="0" smtClean="0">
                          <a:latin typeface="Arial" pitchFamily="34" charset="0"/>
                          <a:cs typeface="Arial" pitchFamily="34" charset="0"/>
                        </a:rPr>
                        <a:t>th</a:t>
                      </a:r>
                      <a:r>
                        <a:rPr lang="en-US" sz="1800" b="0" dirty="0" smtClean="0">
                          <a:latin typeface="Arial" pitchFamily="34" charset="0"/>
                          <a:cs typeface="Arial" pitchFamily="34" charset="0"/>
                        </a:rPr>
                        <a:t> grade</a:t>
                      </a:r>
                    </a:p>
                    <a:p>
                      <a:endParaRPr lang="en-US" dirty="0" smtClean="0"/>
                    </a:p>
                    <a:p>
                      <a:endParaRPr lang="en-US" dirty="0" smtClean="0"/>
                    </a:p>
                    <a:p>
                      <a:endParaRPr lang="en-US"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Arial" pitchFamily="34" charset="0"/>
                          <a:cs typeface="Arial" pitchFamily="34" charset="0"/>
                        </a:rPr>
                        <a:t>Europe</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latin typeface="Arial" pitchFamily="34" charset="0"/>
                          <a:cs typeface="Arial" pitchFamily="34" charset="0"/>
                        </a:rPr>
                        <a:t>6</a:t>
                      </a:r>
                      <a:r>
                        <a:rPr lang="en-US" b="0" baseline="30000" dirty="0" smtClean="0">
                          <a:latin typeface="Arial" pitchFamily="34" charset="0"/>
                          <a:cs typeface="Arial" pitchFamily="34" charset="0"/>
                        </a:rPr>
                        <a:t>th</a:t>
                      </a:r>
                      <a:r>
                        <a:rPr lang="en-US" b="0" dirty="0" smtClean="0">
                          <a:latin typeface="Arial" pitchFamily="34" charset="0"/>
                          <a:cs typeface="Arial" pitchFamily="34" charset="0"/>
                        </a:rPr>
                        <a:t> grade</a:t>
                      </a:r>
                    </a:p>
                    <a:p>
                      <a:endParaRPr lang="en-US" dirty="0" smtClean="0"/>
                    </a:p>
                    <a:p>
                      <a:endParaRPr lang="en-US" dirty="0" smtClean="0"/>
                    </a:p>
                    <a:p>
                      <a:endParaRPr lang="en-US" dirty="0" smtClean="0"/>
                    </a:p>
                    <a:p>
                      <a:endParaRPr lang="en-US" dirty="0" smtClean="0"/>
                    </a:p>
                    <a:p>
                      <a:endParaRPr lang="en-US" dirty="0" smtClean="0"/>
                    </a:p>
                    <a:p>
                      <a:endParaRPr lang="en-US"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pic>
        <p:nvPicPr>
          <p:cNvPr id="1027" name="Picture 3" descr="C:\Users\kmurano\AppData\Local\Microsoft\Windows\Temporary Internet Files\Content.IE5\3KSSA46Q\MC90038975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24600" y="5029200"/>
            <a:ext cx="1990742"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Program Files (x86)\Microsoft Office\MEDIA\CAGCAT10\j0293234.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23787" y="121002"/>
            <a:ext cx="455717" cy="3361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00187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1828800"/>
            <a:ext cx="8458200" cy="2862322"/>
          </a:xfrm>
          <a:prstGeom prst="rect">
            <a:avLst/>
          </a:prstGeom>
        </p:spPr>
        <p:txBody>
          <a:bodyPr wrap="square">
            <a:spAutoFit/>
          </a:bodyPr>
          <a:lstStyle/>
          <a:p>
            <a:r>
              <a:rPr lang="en-US" dirty="0"/>
              <a:t>The </a:t>
            </a:r>
            <a:r>
              <a:rPr lang="en-US" b="1" dirty="0"/>
              <a:t>Five Themes of Geography</a:t>
            </a:r>
            <a:r>
              <a:rPr lang="en-US" dirty="0"/>
              <a:t> is part of the 6th grade Social Studies curriculum and I thought each grade level could use the 5 themes to report on their country or continent. The five themes are location, region, place, movement and human-environment interaction. </a:t>
            </a:r>
            <a:endParaRPr lang="en-US" dirty="0" smtClean="0"/>
          </a:p>
          <a:p>
            <a:endParaRPr lang="en-US" dirty="0">
              <a:hlinkClick r:id="rId2"/>
            </a:endParaRPr>
          </a:p>
          <a:p>
            <a:r>
              <a:rPr lang="en-US" dirty="0" smtClean="0">
                <a:hlinkClick r:id="rId2"/>
              </a:rPr>
              <a:t>http</a:t>
            </a:r>
            <a:r>
              <a:rPr lang="en-US" dirty="0">
                <a:hlinkClick r:id="rId2"/>
              </a:rPr>
              <a:t>://geography.mrdonn.org/5themes-definitions.html</a:t>
            </a:r>
            <a:r>
              <a:rPr lang="en-US" dirty="0"/>
              <a:t/>
            </a:r>
            <a:br>
              <a:rPr lang="en-US" dirty="0"/>
            </a:br>
            <a:r>
              <a:rPr lang="en-US" dirty="0"/>
              <a:t/>
            </a:r>
            <a:br>
              <a:rPr lang="en-US" dirty="0"/>
            </a:br>
            <a:endParaRPr lang="en-US" dirty="0"/>
          </a:p>
          <a:p>
            <a:r>
              <a:rPr lang="en-US" dirty="0">
                <a:hlinkClick r:id="rId3"/>
              </a:rPr>
              <a:t>http://www.youtube.com/watch?v=AIqC79WrpKg</a:t>
            </a:r>
            <a:endParaRPr lang="en-US" dirty="0"/>
          </a:p>
          <a:p>
            <a:r>
              <a:rPr lang="en-US" dirty="0"/>
              <a:t> </a:t>
            </a:r>
          </a:p>
        </p:txBody>
      </p:sp>
    </p:spTree>
    <p:extLst>
      <p:ext uri="{BB962C8B-B14F-4D97-AF65-F5344CB8AC3E}">
        <p14:creationId xmlns:p14="http://schemas.microsoft.com/office/powerpoint/2010/main" val="33816645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511133853"/>
              </p:ext>
            </p:extLst>
          </p:nvPr>
        </p:nvGraphicFramePr>
        <p:xfrm>
          <a:off x="152400" y="1066800"/>
          <a:ext cx="8763000" cy="5124450"/>
        </p:xfrm>
        <a:graphic>
          <a:graphicData uri="http://schemas.openxmlformats.org/drawingml/2006/table">
            <a:tbl>
              <a:tblPr firstRow="1" bandRow="1">
                <a:tableStyleId>{5C22544A-7EE6-4342-B048-85BDC9FD1C3A}</a:tableStyleId>
              </a:tblPr>
              <a:tblGrid>
                <a:gridCol w="1752600"/>
                <a:gridCol w="1752600"/>
                <a:gridCol w="1752600"/>
                <a:gridCol w="1752600"/>
                <a:gridCol w="1752600"/>
              </a:tblGrid>
              <a:tr h="762000">
                <a:tc>
                  <a:txBody>
                    <a:bodyPr/>
                    <a:lstStyle/>
                    <a:p>
                      <a:pPr algn="ctr"/>
                      <a:r>
                        <a:rPr lang="en-US" dirty="0" smtClean="0">
                          <a:solidFill>
                            <a:schemeClr val="tx1"/>
                          </a:solidFill>
                          <a:latin typeface="Arial" pitchFamily="34" charset="0"/>
                          <a:cs typeface="Arial" pitchFamily="34" charset="0"/>
                        </a:rPr>
                        <a:t>Monday</a:t>
                      </a:r>
                      <a:endParaRPr lang="en-US" dirty="0">
                        <a:solidFill>
                          <a:schemeClr val="tx1"/>
                        </a:solidFill>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US" dirty="0" smtClean="0">
                          <a:solidFill>
                            <a:schemeClr val="tx1"/>
                          </a:solidFill>
                          <a:latin typeface="Arial" pitchFamily="34" charset="0"/>
                          <a:cs typeface="Arial" pitchFamily="34" charset="0"/>
                        </a:rPr>
                        <a:t>Tuesday</a:t>
                      </a:r>
                      <a:endParaRPr lang="en-US" dirty="0">
                        <a:solidFill>
                          <a:schemeClr val="tx1"/>
                        </a:solidFill>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US" dirty="0" smtClean="0">
                          <a:solidFill>
                            <a:schemeClr val="tx1"/>
                          </a:solidFill>
                          <a:latin typeface="Arial" pitchFamily="34" charset="0"/>
                          <a:cs typeface="Arial" pitchFamily="34" charset="0"/>
                        </a:rPr>
                        <a:t>Wednesday</a:t>
                      </a:r>
                      <a:endParaRPr lang="en-US" dirty="0">
                        <a:solidFill>
                          <a:schemeClr val="tx1"/>
                        </a:solidFill>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US" dirty="0" smtClean="0">
                          <a:solidFill>
                            <a:schemeClr val="tx1"/>
                          </a:solidFill>
                          <a:latin typeface="Arial" pitchFamily="34" charset="0"/>
                          <a:cs typeface="Arial" pitchFamily="34" charset="0"/>
                        </a:rPr>
                        <a:t>Thursday</a:t>
                      </a:r>
                      <a:endParaRPr lang="en-US" dirty="0">
                        <a:solidFill>
                          <a:schemeClr val="tx1"/>
                        </a:solidFill>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US" dirty="0" smtClean="0">
                          <a:solidFill>
                            <a:schemeClr val="tx1"/>
                          </a:solidFill>
                          <a:latin typeface="Arial" pitchFamily="34" charset="0"/>
                          <a:cs typeface="Arial" pitchFamily="34" charset="0"/>
                        </a:rPr>
                        <a:t>Friday</a:t>
                      </a:r>
                      <a:endParaRPr lang="en-US" dirty="0">
                        <a:solidFill>
                          <a:schemeClr val="tx1"/>
                        </a:solidFill>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1466850">
                <a:tc>
                  <a:txBody>
                    <a:bodyPr/>
                    <a:lstStyle/>
                    <a:p>
                      <a:pPr algn="ctr"/>
                      <a:r>
                        <a:rPr lang="en-US" b="1" dirty="0" smtClean="0">
                          <a:latin typeface="Arial" pitchFamily="34" charset="0"/>
                          <a:cs typeface="Arial" pitchFamily="34" charset="0"/>
                        </a:rPr>
                        <a:t>France</a:t>
                      </a:r>
                      <a:endParaRPr lang="en-US" b="1"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b="1" dirty="0" smtClean="0">
                          <a:latin typeface="Arial" pitchFamily="34" charset="0"/>
                          <a:cs typeface="Arial" pitchFamily="34" charset="0"/>
                        </a:rPr>
                        <a:t>Italy</a:t>
                      </a:r>
                      <a:endParaRPr lang="en-US" b="1"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b="1" dirty="0" smtClean="0">
                          <a:solidFill>
                            <a:schemeClr val="tx1"/>
                          </a:solidFill>
                          <a:latin typeface="Arial" pitchFamily="34" charset="0"/>
                          <a:cs typeface="Arial" pitchFamily="34" charset="0"/>
                        </a:rPr>
                        <a:t>Mexico</a:t>
                      </a:r>
                      <a:endParaRPr lang="en-US" b="1" dirty="0">
                        <a:solidFill>
                          <a:schemeClr val="tx1"/>
                        </a:solidFill>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latin typeface="Arial" pitchFamily="34" charset="0"/>
                          <a:cs typeface="Arial" pitchFamily="34" charset="0"/>
                        </a:rPr>
                        <a:t>Asia</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latin typeface="Arial" pitchFamily="34" charset="0"/>
                          <a:cs typeface="Arial" pitchFamily="34" charset="0"/>
                        </a:rPr>
                        <a:t>United States</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28750">
                <a:tc>
                  <a:txBody>
                    <a:bodyPr/>
                    <a:lstStyle/>
                    <a:p>
                      <a:pPr algn="l"/>
                      <a:r>
                        <a:rPr lang="en-US" dirty="0" smtClean="0">
                          <a:latin typeface="Arial" pitchFamily="34" charset="0"/>
                          <a:cs typeface="Arial" pitchFamily="34" charset="0"/>
                        </a:rPr>
                        <a:t>Bonjour!</a:t>
                      </a:r>
                    </a:p>
                    <a:p>
                      <a:pPr algn="l"/>
                      <a:r>
                        <a:rPr lang="en-US" sz="1200" dirty="0" smtClean="0">
                          <a:latin typeface="Arial" pitchFamily="34" charset="0"/>
                          <a:cs typeface="Arial" pitchFamily="34" charset="0"/>
                        </a:rPr>
                        <a:t>Comment </a:t>
                      </a:r>
                      <a:r>
                        <a:rPr lang="en-US" sz="1200" dirty="0" err="1" smtClean="0">
                          <a:latin typeface="Arial" pitchFamily="34" charset="0"/>
                          <a:cs typeface="Arial" pitchFamily="34" charset="0"/>
                        </a:rPr>
                        <a:t>allez-vous</a:t>
                      </a:r>
                      <a:r>
                        <a:rPr lang="en-US" sz="1200" dirty="0" smtClean="0">
                          <a:latin typeface="Arial" pitchFamily="34" charset="0"/>
                          <a:cs typeface="Arial" pitchFamily="34" charset="0"/>
                        </a:rPr>
                        <a:t>?</a:t>
                      </a:r>
                      <a:endParaRPr lang="en-US" sz="12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err="1" smtClean="0">
                          <a:latin typeface="Arial" pitchFamily="34" charset="0"/>
                          <a:cs typeface="Arial" pitchFamily="34" charset="0"/>
                        </a:rPr>
                        <a:t>Buon</a:t>
                      </a:r>
                      <a:r>
                        <a:rPr lang="en-US" dirty="0" smtClean="0">
                          <a:latin typeface="Arial" pitchFamily="34" charset="0"/>
                          <a:cs typeface="Arial" pitchFamily="34" charset="0"/>
                        </a:rPr>
                        <a:t> </a:t>
                      </a:r>
                      <a:r>
                        <a:rPr lang="en-US" dirty="0" err="1" smtClean="0">
                          <a:latin typeface="Arial" pitchFamily="34" charset="0"/>
                          <a:cs typeface="Arial" pitchFamily="34" charset="0"/>
                        </a:rPr>
                        <a:t>giorno</a:t>
                      </a:r>
                      <a:r>
                        <a:rPr lang="en-US" dirty="0" smtClean="0">
                          <a:latin typeface="Arial" pitchFamily="34" charset="0"/>
                          <a:cs typeface="Arial" pitchFamily="34" charset="0"/>
                        </a:rPr>
                        <a:t>!</a:t>
                      </a:r>
                    </a:p>
                    <a:p>
                      <a:r>
                        <a:rPr lang="en-US" sz="1600" dirty="0" smtClean="0">
                          <a:latin typeface="Arial" pitchFamily="34" charset="0"/>
                          <a:cs typeface="Arial" pitchFamily="34" charset="0"/>
                        </a:rPr>
                        <a:t>Come </a:t>
                      </a:r>
                      <a:r>
                        <a:rPr lang="en-US" sz="1600" dirty="0" err="1" smtClean="0">
                          <a:latin typeface="Arial" pitchFamily="34" charset="0"/>
                          <a:cs typeface="Arial" pitchFamily="34" charset="0"/>
                        </a:rPr>
                        <a:t>sta</a:t>
                      </a:r>
                      <a:r>
                        <a:rPr lang="en-US" sz="1600" dirty="0" smtClean="0">
                          <a:latin typeface="Arial" pitchFamily="34" charset="0"/>
                          <a:cs typeface="Arial" pitchFamily="34" charset="0"/>
                        </a:rPr>
                        <a:t> Lei?</a:t>
                      </a:r>
                      <a:endParaRPr lang="en-US" sz="16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dirty="0" smtClean="0">
                          <a:latin typeface="Arial" pitchFamily="34" charset="0"/>
                          <a:cs typeface="Arial" pitchFamily="34" charset="0"/>
                        </a:rPr>
                        <a:t>¡Buenos días!</a:t>
                      </a:r>
                    </a:p>
                    <a:p>
                      <a:pPr algn="l"/>
                      <a:r>
                        <a:rPr lang="en-US" sz="1400" dirty="0" smtClean="0">
                          <a:latin typeface="Arial" pitchFamily="34" charset="0"/>
                          <a:cs typeface="Arial" pitchFamily="34" charset="0"/>
                        </a:rPr>
                        <a:t>¿</a:t>
                      </a:r>
                      <a:r>
                        <a:rPr lang="en-US" sz="1400" dirty="0" err="1" smtClean="0">
                          <a:latin typeface="Arial" pitchFamily="34" charset="0"/>
                          <a:cs typeface="Arial" pitchFamily="34" charset="0"/>
                        </a:rPr>
                        <a:t>Cómo</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está</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Ud</a:t>
                      </a:r>
                      <a:r>
                        <a:rPr lang="en-US" sz="1400" dirty="0" smtClean="0">
                          <a:latin typeface="Arial" pitchFamily="34" charset="0"/>
                          <a:cs typeface="Arial" pitchFamily="34" charset="0"/>
                        </a:rPr>
                        <a:t>.?</a:t>
                      </a:r>
                      <a:endParaRPr lang="en-US" sz="14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600" b="0" dirty="0" err="1" smtClean="0">
                          <a:solidFill>
                            <a:schemeClr val="tx1"/>
                          </a:solidFill>
                          <a:latin typeface="Arial" pitchFamily="34" charset="0"/>
                          <a:cs typeface="Arial" pitchFamily="34" charset="0"/>
                        </a:rPr>
                        <a:t>Zao</a:t>
                      </a:r>
                      <a:r>
                        <a:rPr lang="en-US" sz="1600" b="0" dirty="0" smtClean="0">
                          <a:solidFill>
                            <a:schemeClr val="tx1"/>
                          </a:solidFill>
                          <a:latin typeface="Arial" pitchFamily="34" charset="0"/>
                          <a:cs typeface="Arial" pitchFamily="34" charset="0"/>
                        </a:rPr>
                        <a:t> </a:t>
                      </a:r>
                      <a:r>
                        <a:rPr lang="en-US" sz="1600" b="0" dirty="0" err="1" smtClean="0">
                          <a:solidFill>
                            <a:schemeClr val="tx1"/>
                          </a:solidFill>
                          <a:latin typeface="Arial" pitchFamily="34" charset="0"/>
                          <a:cs typeface="Arial" pitchFamily="34" charset="0"/>
                        </a:rPr>
                        <a:t>shang</a:t>
                      </a:r>
                      <a:r>
                        <a:rPr lang="en-US" sz="1600" b="0" dirty="0" smtClean="0">
                          <a:solidFill>
                            <a:schemeClr val="tx1"/>
                          </a:solidFill>
                          <a:latin typeface="Arial" pitchFamily="34" charset="0"/>
                          <a:cs typeface="Arial" pitchFamily="34" charset="0"/>
                        </a:rPr>
                        <a:t> </a:t>
                      </a:r>
                      <a:r>
                        <a:rPr lang="en-US" sz="1600" b="0" dirty="0" err="1" smtClean="0">
                          <a:solidFill>
                            <a:schemeClr val="tx1"/>
                          </a:solidFill>
                          <a:latin typeface="Arial" pitchFamily="34" charset="0"/>
                          <a:cs typeface="Arial" pitchFamily="34" charset="0"/>
                        </a:rPr>
                        <a:t>hao</a:t>
                      </a:r>
                      <a:r>
                        <a:rPr lang="en-US" sz="1600" b="0" dirty="0" smtClean="0">
                          <a:solidFill>
                            <a:schemeClr val="tx1"/>
                          </a:solidFill>
                          <a:latin typeface="Arial" pitchFamily="34" charset="0"/>
                          <a:cs typeface="Arial" pitchFamily="34" charset="0"/>
                        </a:rPr>
                        <a:t>.</a:t>
                      </a:r>
                    </a:p>
                    <a:p>
                      <a:pPr algn="l"/>
                      <a:r>
                        <a:rPr lang="en-US" sz="1600" b="0" dirty="0" smtClean="0">
                          <a:solidFill>
                            <a:schemeClr val="tx1"/>
                          </a:solidFill>
                          <a:latin typeface="Arial" pitchFamily="34" charset="0"/>
                          <a:cs typeface="Arial" pitchFamily="34" charset="0"/>
                        </a:rPr>
                        <a:t>Zen me yang?</a:t>
                      </a:r>
                      <a:endParaRPr lang="en-US" sz="1600" b="0" dirty="0">
                        <a:solidFill>
                          <a:schemeClr val="tx1"/>
                        </a:solidFill>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dirty="0" smtClean="0">
                          <a:latin typeface="Arial" pitchFamily="34" charset="0"/>
                          <a:cs typeface="Arial" pitchFamily="34" charset="0"/>
                        </a:rPr>
                        <a:t>Good morning!</a:t>
                      </a:r>
                    </a:p>
                    <a:p>
                      <a:pPr algn="l"/>
                      <a:r>
                        <a:rPr lang="en-US" dirty="0" smtClean="0">
                          <a:latin typeface="Arial" pitchFamily="34" charset="0"/>
                          <a:cs typeface="Arial" pitchFamily="34" charset="0"/>
                        </a:rPr>
                        <a:t>How</a:t>
                      </a:r>
                      <a:r>
                        <a:rPr lang="en-US" baseline="0" dirty="0" smtClean="0">
                          <a:latin typeface="Arial" pitchFamily="34" charset="0"/>
                          <a:cs typeface="Arial" pitchFamily="34" charset="0"/>
                        </a:rPr>
                        <a:t> are you?</a:t>
                      </a:r>
                      <a:endParaRPr lang="en-US" dirty="0" smtClean="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66850">
                <a:tc>
                  <a:txBody>
                    <a:bodyPr/>
                    <a:lstStyle/>
                    <a:p>
                      <a:r>
                        <a:rPr lang="en-US" sz="1600" dirty="0" smtClean="0">
                          <a:latin typeface="Arial" pitchFamily="34" charset="0"/>
                          <a:cs typeface="Arial" pitchFamily="34" charset="0"/>
                        </a:rPr>
                        <a:t>Beef stroganoff</a:t>
                      </a:r>
                    </a:p>
                    <a:p>
                      <a:r>
                        <a:rPr lang="en-US" dirty="0" smtClean="0">
                          <a:latin typeface="Arial" pitchFamily="34" charset="0"/>
                          <a:cs typeface="Arial" pitchFamily="34" charset="0"/>
                        </a:rPr>
                        <a:t>Crepes</a:t>
                      </a:r>
                    </a:p>
                    <a:p>
                      <a:r>
                        <a:rPr lang="en-US" sz="1600" dirty="0" smtClean="0">
                          <a:latin typeface="Arial" pitchFamily="34" charset="0"/>
                          <a:cs typeface="Arial" pitchFamily="34" charset="0"/>
                        </a:rPr>
                        <a:t>Grilled cheese </a:t>
                      </a:r>
                      <a:r>
                        <a:rPr lang="en-US" sz="1400" dirty="0" smtClean="0">
                          <a:latin typeface="Arial" pitchFamily="34" charset="0"/>
                          <a:cs typeface="Arial" pitchFamily="34" charset="0"/>
                        </a:rPr>
                        <a:t>on French</a:t>
                      </a:r>
                      <a:r>
                        <a:rPr lang="en-US" sz="1400" baseline="0" dirty="0" smtClean="0">
                          <a:latin typeface="Arial" pitchFamily="34" charset="0"/>
                          <a:cs typeface="Arial" pitchFamily="34" charset="0"/>
                        </a:rPr>
                        <a:t> bread</a:t>
                      </a:r>
                      <a:endParaRPr lang="en-US" sz="14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latin typeface="Arial" pitchFamily="34" charset="0"/>
                          <a:cs typeface="Arial" pitchFamily="34" charset="0"/>
                        </a:rPr>
                        <a:t>Spaghetti</a:t>
                      </a:r>
                    </a:p>
                    <a:p>
                      <a:r>
                        <a:rPr lang="en-US" dirty="0" smtClean="0">
                          <a:latin typeface="Arial" pitchFamily="34" charset="0"/>
                          <a:cs typeface="Arial" pitchFamily="34" charset="0"/>
                        </a:rPr>
                        <a:t>Meat balls</a:t>
                      </a:r>
                    </a:p>
                    <a:p>
                      <a:r>
                        <a:rPr lang="en-US" dirty="0" smtClean="0">
                          <a:latin typeface="Arial" pitchFamily="34" charset="0"/>
                          <a:cs typeface="Arial" pitchFamily="34" charset="0"/>
                        </a:rPr>
                        <a:t>Garlic bread</a:t>
                      </a:r>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latin typeface="Arial" pitchFamily="34" charset="0"/>
                          <a:cs typeface="Arial" pitchFamily="34" charset="0"/>
                        </a:rPr>
                        <a:t>Tacos</a:t>
                      </a:r>
                    </a:p>
                    <a:p>
                      <a:r>
                        <a:rPr lang="en-US" dirty="0" smtClean="0">
                          <a:latin typeface="Arial" pitchFamily="34" charset="0"/>
                          <a:cs typeface="Arial" pitchFamily="34" charset="0"/>
                        </a:rPr>
                        <a:t>Mexican rice</a:t>
                      </a:r>
                    </a:p>
                    <a:p>
                      <a:r>
                        <a:rPr lang="en-US" dirty="0" smtClean="0">
                          <a:latin typeface="Arial" pitchFamily="34" charset="0"/>
                          <a:cs typeface="Arial" pitchFamily="34" charset="0"/>
                        </a:rPr>
                        <a:t>Refried beans</a:t>
                      </a:r>
                    </a:p>
                    <a:p>
                      <a:r>
                        <a:rPr lang="en-US" dirty="0" smtClean="0">
                          <a:latin typeface="Arial" pitchFamily="34" charset="0"/>
                          <a:cs typeface="Arial" pitchFamily="34" charset="0"/>
                        </a:rPr>
                        <a:t>Tortilla</a:t>
                      </a:r>
                      <a:r>
                        <a:rPr lang="en-US" baseline="0" dirty="0" smtClean="0">
                          <a:latin typeface="Arial" pitchFamily="34" charset="0"/>
                          <a:cs typeface="Arial" pitchFamily="34" charset="0"/>
                        </a:rPr>
                        <a:t> chips</a:t>
                      </a:r>
                    </a:p>
                    <a:p>
                      <a:r>
                        <a:rPr lang="en-US" baseline="0" dirty="0" smtClean="0">
                          <a:latin typeface="Arial" pitchFamily="34" charset="0"/>
                          <a:cs typeface="Arial" pitchFamily="34" charset="0"/>
                        </a:rPr>
                        <a:t>Salsa</a:t>
                      </a:r>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itchFamily="34" charset="0"/>
                          <a:cs typeface="Arial" pitchFamily="34" charset="0"/>
                        </a:rPr>
                        <a:t>Chicken</a:t>
                      </a:r>
                      <a:r>
                        <a:rPr lang="en-US" sz="1200" baseline="0" dirty="0" smtClean="0">
                          <a:latin typeface="Arial" pitchFamily="34" charset="0"/>
                          <a:cs typeface="Arial" pitchFamily="34" charset="0"/>
                        </a:rPr>
                        <a:t> chow mien</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Arial" pitchFamily="34" charset="0"/>
                          <a:cs typeface="Arial" pitchFamily="34" charset="0"/>
                        </a:rPr>
                        <a:t>Egg rolls</a:t>
                      </a:r>
                    </a:p>
                    <a:p>
                      <a:r>
                        <a:rPr lang="en-US" baseline="0" dirty="0" smtClean="0">
                          <a:latin typeface="Arial" pitchFamily="34" charset="0"/>
                          <a:cs typeface="Arial" pitchFamily="34" charset="0"/>
                        </a:rPr>
                        <a:t>Fried rice</a:t>
                      </a:r>
                      <a:endParaRPr lang="en-US"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solidFill>
                            <a:schemeClr val="tx1"/>
                          </a:solidFill>
                          <a:latin typeface="Arial" pitchFamily="34" charset="0"/>
                          <a:cs typeface="Arial" pitchFamily="34" charset="0"/>
                        </a:rPr>
                        <a:t>Hamburgers </a:t>
                      </a:r>
                    </a:p>
                    <a:p>
                      <a:r>
                        <a:rPr lang="en-US" dirty="0" smtClean="0">
                          <a:solidFill>
                            <a:schemeClr val="tx1"/>
                          </a:solidFill>
                          <a:latin typeface="Arial" pitchFamily="34" charset="0"/>
                          <a:cs typeface="Arial" pitchFamily="34" charset="0"/>
                        </a:rPr>
                        <a:t>Hotdogs</a:t>
                      </a:r>
                    </a:p>
                    <a:p>
                      <a:r>
                        <a:rPr lang="en-US" dirty="0" smtClean="0">
                          <a:solidFill>
                            <a:schemeClr val="tx1"/>
                          </a:solidFill>
                          <a:latin typeface="Arial" pitchFamily="34" charset="0"/>
                          <a:cs typeface="Arial" pitchFamily="34" charset="0"/>
                        </a:rPr>
                        <a:t>French fries</a:t>
                      </a:r>
                    </a:p>
                    <a:p>
                      <a:endParaRPr lang="en-US" dirty="0">
                        <a:solidFill>
                          <a:schemeClr val="tx1"/>
                        </a:solidFill>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TextBox 4"/>
          <p:cNvSpPr txBox="1"/>
          <p:nvPr/>
        </p:nvSpPr>
        <p:spPr>
          <a:xfrm>
            <a:off x="2805112" y="228600"/>
            <a:ext cx="3429000" cy="584775"/>
          </a:xfrm>
          <a:prstGeom prst="rect">
            <a:avLst/>
          </a:prstGeom>
          <a:noFill/>
        </p:spPr>
        <p:txBody>
          <a:bodyPr wrap="square" rtlCol="0">
            <a:spAutoFit/>
          </a:bodyPr>
          <a:lstStyle/>
          <a:p>
            <a:r>
              <a:rPr lang="en-US" sz="3200" b="1" dirty="0" smtClean="0">
                <a:latin typeface="Arial" pitchFamily="34" charset="0"/>
                <a:cs typeface="Arial" pitchFamily="34" charset="0"/>
              </a:rPr>
              <a:t>Weekly Planner</a:t>
            </a:r>
            <a:endParaRPr lang="en-US" sz="3200" b="1" dirty="0">
              <a:latin typeface="Arial" pitchFamily="34" charset="0"/>
              <a:cs typeface="Arial" pitchFamily="34" charset="0"/>
            </a:endParaRPr>
          </a:p>
        </p:txBody>
      </p:sp>
    </p:spTree>
    <p:extLst>
      <p:ext uri="{BB962C8B-B14F-4D97-AF65-F5344CB8AC3E}">
        <p14:creationId xmlns:p14="http://schemas.microsoft.com/office/powerpoint/2010/main" val="29458440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533400"/>
            <a:ext cx="8534400" cy="5029200"/>
          </a:xfrm>
        </p:spPr>
        <p:txBody>
          <a:bodyPr>
            <a:noAutofit/>
          </a:bodyPr>
          <a:lstStyle/>
          <a:p>
            <a:pPr marL="0" indent="0" algn="ctr">
              <a:buNone/>
            </a:pPr>
            <a:r>
              <a:rPr lang="en-US" sz="1400" i="1" dirty="0">
                <a:latin typeface="Arial" pitchFamily="34" charset="0"/>
                <a:cs typeface="Arial" pitchFamily="34" charset="0"/>
              </a:rPr>
              <a:t>With great enthusiasm and highest expectations,</a:t>
            </a:r>
            <a:endParaRPr lang="en-US" sz="1400" dirty="0">
              <a:latin typeface="Arial" pitchFamily="34" charset="0"/>
              <a:cs typeface="Arial" pitchFamily="34" charset="0"/>
            </a:endParaRPr>
          </a:p>
          <a:p>
            <a:pPr marL="0" indent="0" algn="ctr">
              <a:buNone/>
            </a:pPr>
            <a:r>
              <a:rPr lang="en-US" sz="1400" b="1" dirty="0">
                <a:latin typeface="Arial" pitchFamily="34" charset="0"/>
                <a:cs typeface="Arial" pitchFamily="34" charset="0"/>
              </a:rPr>
              <a:t>THE STRATFORD PUBLIC SCHOOLS WORLD LANGUAGE/ESOL DEPARTMENT</a:t>
            </a:r>
            <a:endParaRPr lang="en-US" sz="1400" dirty="0">
              <a:latin typeface="Arial" pitchFamily="34" charset="0"/>
              <a:cs typeface="Arial" pitchFamily="34" charset="0"/>
            </a:endParaRPr>
          </a:p>
          <a:p>
            <a:pPr marL="0" indent="0" algn="ctr">
              <a:buNone/>
            </a:pPr>
            <a:r>
              <a:rPr lang="en-US" sz="1400" i="1" dirty="0" smtClean="0">
                <a:latin typeface="Arial" pitchFamily="34" charset="0"/>
                <a:cs typeface="Arial" pitchFamily="34" charset="0"/>
              </a:rPr>
              <a:t>Welcomes </a:t>
            </a:r>
            <a:r>
              <a:rPr lang="en-US" sz="1400" i="1" dirty="0">
                <a:latin typeface="Arial" pitchFamily="34" charset="0"/>
                <a:cs typeface="Arial" pitchFamily="34" charset="0"/>
              </a:rPr>
              <a:t>you to our District Programs and Classes! </a:t>
            </a:r>
            <a:endParaRPr lang="en-US" sz="1400" i="1" dirty="0" smtClean="0">
              <a:latin typeface="Arial" pitchFamily="34" charset="0"/>
              <a:cs typeface="Arial" pitchFamily="34" charset="0"/>
            </a:endParaRPr>
          </a:p>
          <a:p>
            <a:pPr marL="0" indent="0" algn="ctr">
              <a:buNone/>
            </a:pPr>
            <a:endParaRPr lang="en-US" sz="1400" dirty="0">
              <a:latin typeface="Arial" pitchFamily="34" charset="0"/>
              <a:cs typeface="Arial" pitchFamily="34" charset="0"/>
            </a:endParaRPr>
          </a:p>
          <a:p>
            <a:pPr marL="0" indent="0">
              <a:buNone/>
            </a:pPr>
            <a:r>
              <a:rPr lang="en-US" sz="1400" dirty="0">
                <a:latin typeface="Arial" pitchFamily="34" charset="0"/>
                <a:cs typeface="Arial" pitchFamily="34" charset="0"/>
              </a:rPr>
              <a:t>We are very pleased to offer the rewards of foreign language study as part of each child's comprehensive </a:t>
            </a:r>
            <a:r>
              <a:rPr lang="en-US" sz="1400" dirty="0" smtClean="0">
                <a:latin typeface="Arial" pitchFamily="34" charset="0"/>
                <a:cs typeface="Arial" pitchFamily="34" charset="0"/>
              </a:rPr>
              <a:t>education</a:t>
            </a:r>
            <a:r>
              <a:rPr lang="en-US" sz="1400" dirty="0">
                <a:latin typeface="Arial" pitchFamily="34" charset="0"/>
                <a:cs typeface="Arial" pitchFamily="34" charset="0"/>
              </a:rPr>
              <a:t>. Every student has the opportunity to benefit from a wide variety of individual study areas, which combine to contribute to a lifetime of intellectual growth, productivity, satisfaction, and well-being</a:t>
            </a:r>
            <a:r>
              <a:rPr lang="en-US" sz="1400" dirty="0" smtClean="0">
                <a:latin typeface="Arial" pitchFamily="34" charset="0"/>
                <a:cs typeface="Arial" pitchFamily="34" charset="0"/>
              </a:rPr>
              <a:t>.</a:t>
            </a:r>
          </a:p>
          <a:p>
            <a:pPr marL="0" indent="0">
              <a:buNone/>
            </a:pPr>
            <a:endParaRPr lang="en-US" sz="1400" dirty="0">
              <a:latin typeface="Arial" pitchFamily="34" charset="0"/>
              <a:cs typeface="Arial" pitchFamily="34" charset="0"/>
            </a:endParaRPr>
          </a:p>
          <a:p>
            <a:pPr marL="0" indent="0">
              <a:buNone/>
            </a:pPr>
            <a:r>
              <a:rPr lang="en-US" sz="1400" b="1" u="sng" dirty="0">
                <a:latin typeface="Arial" pitchFamily="34" charset="0"/>
                <a:cs typeface="Arial" pitchFamily="34" charset="0"/>
              </a:rPr>
              <a:t>Why study foreign and classical languages</a:t>
            </a:r>
            <a:r>
              <a:rPr lang="en-US" sz="1400" b="1" dirty="0">
                <a:latin typeface="Arial" pitchFamily="34" charset="0"/>
                <a:cs typeface="Arial" pitchFamily="34" charset="0"/>
              </a:rPr>
              <a:t>? </a:t>
            </a:r>
            <a:endParaRPr lang="en-US" sz="1400" dirty="0">
              <a:latin typeface="Arial" pitchFamily="34" charset="0"/>
              <a:cs typeface="Arial" pitchFamily="34" charset="0"/>
            </a:endParaRPr>
          </a:p>
          <a:p>
            <a:pPr marL="0" indent="0">
              <a:buNone/>
            </a:pPr>
            <a:r>
              <a:rPr lang="en-US" sz="1400" i="1" dirty="0">
                <a:latin typeface="Arial" pitchFamily="34" charset="0"/>
                <a:cs typeface="Arial" pitchFamily="34" charset="0"/>
              </a:rPr>
              <a:t>"Foreign language instruction should be a part of every child's education. A language is more than sounds and syntax: it is a culture, a way of thinking, and a perspective on the world. Each language is a precious resource that must be studied, used, and preserved precisely because a language opens the mind to new possibilities. The study of language is the study of life, literature, history, and thought. It is nothing less than the study of our world and ourselves."</a:t>
            </a:r>
            <a:r>
              <a:rPr lang="en-US" sz="1400" dirty="0">
                <a:latin typeface="Arial" pitchFamily="34" charset="0"/>
                <a:cs typeface="Arial" pitchFamily="34" charset="0"/>
              </a:rPr>
              <a:t>                                                                          </a:t>
            </a:r>
            <a:endParaRPr lang="en-US" sz="1400" dirty="0" smtClean="0">
              <a:latin typeface="Arial" pitchFamily="34" charset="0"/>
              <a:cs typeface="Arial" pitchFamily="34" charset="0"/>
            </a:endParaRPr>
          </a:p>
          <a:p>
            <a:pPr marL="0" indent="0">
              <a:buNone/>
            </a:pPr>
            <a:r>
              <a:rPr lang="en-US" sz="1400" dirty="0" smtClean="0">
                <a:latin typeface="Arial" pitchFamily="34" charset="0"/>
                <a:cs typeface="Arial" pitchFamily="34" charset="0"/>
              </a:rPr>
              <a:t>Former </a:t>
            </a:r>
            <a:r>
              <a:rPr lang="en-US" sz="1400" dirty="0">
                <a:latin typeface="Arial" pitchFamily="34" charset="0"/>
                <a:cs typeface="Arial" pitchFamily="34" charset="0"/>
              </a:rPr>
              <a:t>Secretary of Education, Rod </a:t>
            </a:r>
            <a:r>
              <a:rPr lang="en-US" sz="1400" dirty="0" smtClean="0">
                <a:latin typeface="Arial" pitchFamily="34" charset="0"/>
                <a:cs typeface="Arial" pitchFamily="34" charset="0"/>
              </a:rPr>
              <a:t>Paige</a:t>
            </a:r>
          </a:p>
          <a:p>
            <a:pPr marL="0" indent="0">
              <a:buNone/>
            </a:pPr>
            <a:endParaRPr lang="en-US" sz="1400" dirty="0">
              <a:latin typeface="Arial" pitchFamily="34" charset="0"/>
              <a:cs typeface="Arial" pitchFamily="34" charset="0"/>
            </a:endParaRPr>
          </a:p>
          <a:p>
            <a:pPr marL="0" indent="0">
              <a:buNone/>
            </a:pPr>
            <a:r>
              <a:rPr lang="en-US" sz="1400" b="1" u="sng" dirty="0" smtClean="0">
                <a:latin typeface="Arial" pitchFamily="34" charset="0"/>
                <a:cs typeface="Arial" pitchFamily="34" charset="0"/>
              </a:rPr>
              <a:t>Research </a:t>
            </a:r>
            <a:r>
              <a:rPr lang="en-US" sz="1400" b="1" u="sng" dirty="0">
                <a:latin typeface="Arial" pitchFamily="34" charset="0"/>
                <a:cs typeface="Arial" pitchFamily="34" charset="0"/>
              </a:rPr>
              <a:t>has shown that foreign language study</a:t>
            </a:r>
            <a:r>
              <a:rPr lang="en-US" sz="1400" b="1" dirty="0">
                <a:latin typeface="Arial" pitchFamily="34" charset="0"/>
                <a:cs typeface="Arial" pitchFamily="34" charset="0"/>
              </a:rPr>
              <a:t>: </a:t>
            </a:r>
            <a:endParaRPr lang="en-US" sz="1400" dirty="0">
              <a:latin typeface="Arial" pitchFamily="34" charset="0"/>
              <a:cs typeface="Arial" pitchFamily="34" charset="0"/>
            </a:endParaRPr>
          </a:p>
          <a:p>
            <a:pPr lvl="0"/>
            <a:r>
              <a:rPr lang="en-US" sz="1400" dirty="0">
                <a:latin typeface="Arial" pitchFamily="34" charset="0"/>
                <a:cs typeface="Arial" pitchFamily="34" charset="0"/>
              </a:rPr>
              <a:t>Enhances cognitive development, creativity, higher order thinking skills and academic achievement. </a:t>
            </a:r>
          </a:p>
          <a:p>
            <a:pPr lvl="0"/>
            <a:r>
              <a:rPr lang="en-US" sz="1400" dirty="0">
                <a:latin typeface="Arial" pitchFamily="34" charset="0"/>
                <a:cs typeface="Arial" pitchFamily="34" charset="0"/>
              </a:rPr>
              <a:t>Strengthens first language proficiency and improves memory, listening, and all communicative skills.</a:t>
            </a:r>
          </a:p>
          <a:p>
            <a:pPr lvl="0"/>
            <a:r>
              <a:rPr lang="en-US" sz="1400" dirty="0">
                <a:latin typeface="Arial" pitchFamily="34" charset="0"/>
                <a:cs typeface="Arial" pitchFamily="34" charset="0"/>
              </a:rPr>
              <a:t>Engenders positive attitudes toward linguistic and cultural diversity. </a:t>
            </a:r>
          </a:p>
          <a:p>
            <a:pPr lvl="0"/>
            <a:r>
              <a:rPr lang="en-US" sz="1400" dirty="0">
                <a:latin typeface="Arial" pitchFamily="34" charset="0"/>
                <a:cs typeface="Arial" pitchFamily="34" charset="0"/>
              </a:rPr>
              <a:t>Improves standardized test scores and casts favorable light on college admissions.</a:t>
            </a:r>
          </a:p>
          <a:p>
            <a:pPr lvl="0"/>
            <a:r>
              <a:rPr lang="en-US" sz="1400" dirty="0">
                <a:latin typeface="Arial" pitchFamily="34" charset="0"/>
                <a:cs typeface="Arial" pitchFamily="34" charset="0"/>
              </a:rPr>
              <a:t>Incorporates 21</a:t>
            </a:r>
            <a:r>
              <a:rPr lang="en-US" sz="1400" baseline="30000" dirty="0">
                <a:latin typeface="Arial" pitchFamily="34" charset="0"/>
                <a:cs typeface="Arial" pitchFamily="34" charset="0"/>
              </a:rPr>
              <a:t>st</a:t>
            </a:r>
            <a:r>
              <a:rPr lang="en-US" sz="1400" dirty="0">
                <a:latin typeface="Arial" pitchFamily="34" charset="0"/>
                <a:cs typeface="Arial" pitchFamily="34" charset="0"/>
              </a:rPr>
              <a:t> century learning skills to prepare students for success in our ever-evolving workplace.</a:t>
            </a:r>
          </a:p>
          <a:p>
            <a:pPr lvl="0"/>
            <a:r>
              <a:rPr lang="en-US" sz="1400" dirty="0">
                <a:latin typeface="Arial" pitchFamily="34" charset="0"/>
                <a:cs typeface="Arial" pitchFamily="34" charset="0"/>
              </a:rPr>
              <a:t>Expands career opportunities in today's competitive, global, and increasingly technological society. </a:t>
            </a:r>
          </a:p>
          <a:p>
            <a:pPr marL="0" indent="0">
              <a:buNone/>
            </a:pPr>
            <a:endParaRPr lang="en-US" sz="1400" dirty="0"/>
          </a:p>
        </p:txBody>
      </p:sp>
    </p:spTree>
    <p:extLst>
      <p:ext uri="{BB962C8B-B14F-4D97-AF65-F5344CB8AC3E}">
        <p14:creationId xmlns:p14="http://schemas.microsoft.com/office/powerpoint/2010/main" val="10354976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Era digital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00"/>
            <a:ext cx="9144000" cy="6223000"/>
          </a:xfrm>
          <a:prstGeom prst="rect">
            <a:avLst/>
          </a:prstGeom>
          <a:noFill/>
          <a:extLst>
            <a:ext uri="{909E8E84-426E-40DD-AFC4-6F175D3DCCD1}">
              <a14:hiddenFill xmlns:a14="http://schemas.microsoft.com/office/drawing/2010/main">
                <a:solidFill>
                  <a:srgbClr val="FFFFFF"/>
                </a:solidFill>
              </a14:hiddenFill>
            </a:ext>
          </a:extLst>
        </p:spPr>
      </p:pic>
      <p:sp>
        <p:nvSpPr>
          <p:cNvPr id="19459" name="Text Box 3"/>
          <p:cNvSpPr txBox="1">
            <a:spLocks noChangeArrowheads="1"/>
          </p:cNvSpPr>
          <p:nvPr/>
        </p:nvSpPr>
        <p:spPr bwMode="auto">
          <a:xfrm>
            <a:off x="0" y="4800600"/>
            <a:ext cx="9067800" cy="17351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_tradnl">
                <a:latin typeface="Arial" charset="0"/>
              </a:rPr>
              <a:t>Querido Andy, ¿cómo has estado? Tu mam</a:t>
            </a:r>
            <a:r>
              <a:rPr lang="es-ES_tradnl" altLang="ja-JP">
                <a:latin typeface="Arial" charset="0"/>
                <a:ea typeface="ＭＳ Ｐゴシック" pitchFamily="80" charset="-128"/>
              </a:rPr>
              <a:t>á y yo estamos bien. Te extrañamos mucho. Por favor, apaga la computadora y baja para comer algo. </a:t>
            </a:r>
          </a:p>
          <a:p>
            <a:pPr>
              <a:spcBef>
                <a:spcPct val="50000"/>
              </a:spcBef>
            </a:pPr>
            <a:r>
              <a:rPr lang="es-ES_tradnl" altLang="ja-JP">
                <a:latin typeface="Arial" charset="0"/>
                <a:ea typeface="ＭＳ Ｐゴシック" pitchFamily="80" charset="-128"/>
              </a:rPr>
              <a:t>Con amor, Papá</a:t>
            </a:r>
            <a:endParaRPr lang="es-ES_tradnl" sz="1800">
              <a:latin typeface="Arial" charset="0"/>
            </a:endParaRPr>
          </a:p>
        </p:txBody>
      </p:sp>
    </p:spTree>
    <p:extLst>
      <p:ext uri="{BB962C8B-B14F-4D97-AF65-F5344CB8AC3E}">
        <p14:creationId xmlns:p14="http://schemas.microsoft.com/office/powerpoint/2010/main" val="34601918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Era digital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7200"/>
            <a:ext cx="9144000" cy="59436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228600" y="5486400"/>
            <a:ext cx="8686800" cy="8223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_tradnl">
                <a:latin typeface="Arial" charset="0"/>
              </a:rPr>
              <a:t>Mi nombre era David. Pero parecía muy anticuado. </a:t>
            </a:r>
            <a:br>
              <a:rPr lang="es-ES_tradnl">
                <a:latin typeface="Arial" charset="0"/>
              </a:rPr>
            </a:br>
            <a:r>
              <a:rPr lang="es-ES_tradnl">
                <a:latin typeface="Arial" charset="0"/>
              </a:rPr>
              <a:t>Por eso lo reduje... ahora me llamo DVD.</a:t>
            </a:r>
            <a:endParaRPr lang="es-ES_tradnl" sz="1800">
              <a:latin typeface="Arial" charset="0"/>
            </a:endParaRPr>
          </a:p>
        </p:txBody>
      </p:sp>
    </p:spTree>
    <p:extLst>
      <p:ext uri="{BB962C8B-B14F-4D97-AF65-F5344CB8AC3E}">
        <p14:creationId xmlns:p14="http://schemas.microsoft.com/office/powerpoint/2010/main" val="13579011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146" name="Picture 2" descr="C:\Documents and Settings\Owner\My Documents\My Pictures\Mexico 2010\Mexico 2010 169.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732" y="0"/>
            <a:ext cx="9140396" cy="685529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www.butterfliesforrelease.com/media/catalog/product/cache/10/image/5e06319eda06f020e43594a9c230972d/m/o/monarch-butterfly-with-flower_5_1_1_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4451" y="5155705"/>
            <a:ext cx="1699592" cy="169959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462" y="30985"/>
            <a:ext cx="7935946" cy="1569660"/>
          </a:xfrm>
          <a:prstGeom prst="rect">
            <a:avLst/>
          </a:prstGeom>
          <a:noFill/>
        </p:spPr>
        <p:txBody>
          <a:bodyPr wrap="square" rtlCol="0">
            <a:spAutoFit/>
          </a:bodyPr>
          <a:lstStyle/>
          <a:p>
            <a:r>
              <a:rPr lang="en-US" sz="3200" dirty="0" smtClean="0">
                <a:solidFill>
                  <a:schemeClr val="bg1"/>
                </a:solidFill>
                <a:latin typeface="Elephant" pitchFamily="18" charset="0"/>
              </a:rPr>
              <a:t>Creating an </a:t>
            </a:r>
          </a:p>
          <a:p>
            <a:r>
              <a:rPr lang="en-US" sz="3200" dirty="0" smtClean="0">
                <a:solidFill>
                  <a:schemeClr val="bg1"/>
                </a:solidFill>
                <a:latin typeface="Elephant" pitchFamily="18" charset="0"/>
              </a:rPr>
              <a:t>Authentic Classroom/</a:t>
            </a:r>
          </a:p>
          <a:p>
            <a:r>
              <a:rPr lang="en-US" sz="3200" dirty="0" smtClean="0">
                <a:solidFill>
                  <a:schemeClr val="bg1"/>
                </a:solidFill>
                <a:latin typeface="Elephant" pitchFamily="18" charset="0"/>
              </a:rPr>
              <a:t>Learning Environment</a:t>
            </a:r>
            <a:endParaRPr lang="en-US" sz="3200" dirty="0">
              <a:solidFill>
                <a:schemeClr val="bg1"/>
              </a:solidFill>
              <a:latin typeface="Elephant" pitchFamily="18" charset="0"/>
            </a:endParaRPr>
          </a:p>
        </p:txBody>
      </p:sp>
    </p:spTree>
    <p:extLst>
      <p:ext uri="{BB962C8B-B14F-4D97-AF65-F5344CB8AC3E}">
        <p14:creationId xmlns:p14="http://schemas.microsoft.com/office/powerpoint/2010/main" val="22710229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indent="0">
              <a:buNone/>
            </a:pPr>
            <a:r>
              <a:rPr lang="en-US" sz="1400" b="1" u="sng" dirty="0">
                <a:latin typeface="Arial" pitchFamily="34" charset="0"/>
                <a:cs typeface="Arial" pitchFamily="34" charset="0"/>
              </a:rPr>
              <a:t>How do we accomplish all of this</a:t>
            </a:r>
            <a:r>
              <a:rPr lang="en-US" sz="1400" b="1" dirty="0">
                <a:latin typeface="Arial" pitchFamily="34" charset="0"/>
                <a:cs typeface="Arial" pitchFamily="34" charset="0"/>
              </a:rPr>
              <a:t>?  </a:t>
            </a:r>
          </a:p>
          <a:p>
            <a:pPr marL="0" indent="0">
              <a:buNone/>
            </a:pPr>
            <a:endParaRPr lang="en-US" sz="1400" dirty="0">
              <a:latin typeface="Arial" pitchFamily="34" charset="0"/>
              <a:cs typeface="Arial" pitchFamily="34" charset="0"/>
            </a:endParaRPr>
          </a:p>
          <a:p>
            <a:pPr marL="0" indent="0">
              <a:buNone/>
            </a:pPr>
            <a:r>
              <a:rPr lang="en-US" sz="1400" i="1" dirty="0">
                <a:latin typeface="Arial" pitchFamily="34" charset="0"/>
                <a:cs typeface="Arial" pitchFamily="34" charset="0"/>
              </a:rPr>
              <a:t>By combining the 5 C's of World Language study: </a:t>
            </a:r>
            <a:endParaRPr lang="en-US" sz="1400" dirty="0">
              <a:latin typeface="Arial" pitchFamily="34" charset="0"/>
              <a:cs typeface="Arial" pitchFamily="34" charset="0"/>
            </a:endParaRPr>
          </a:p>
          <a:p>
            <a:pPr marL="0" lvl="0" indent="0">
              <a:buNone/>
            </a:pPr>
            <a:r>
              <a:rPr lang="en-US" sz="1400" b="1" u="sng" dirty="0">
                <a:solidFill>
                  <a:schemeClr val="tx2"/>
                </a:solidFill>
                <a:latin typeface="Arial" pitchFamily="34" charset="0"/>
                <a:cs typeface="Arial" pitchFamily="34" charset="0"/>
              </a:rPr>
              <a:t>Communication</a:t>
            </a:r>
            <a:r>
              <a:rPr lang="en-US" sz="1400" b="1" dirty="0">
                <a:solidFill>
                  <a:schemeClr val="tx2"/>
                </a:solidFill>
                <a:latin typeface="Arial" pitchFamily="34" charset="0"/>
                <a:cs typeface="Arial" pitchFamily="34" charset="0"/>
              </a:rPr>
              <a:t> - </a:t>
            </a:r>
            <a:r>
              <a:rPr lang="en-US" sz="1400" b="1" u="sng" dirty="0">
                <a:solidFill>
                  <a:schemeClr val="tx2"/>
                </a:solidFill>
                <a:latin typeface="Arial" pitchFamily="34" charset="0"/>
                <a:cs typeface="Arial" pitchFamily="34" charset="0"/>
              </a:rPr>
              <a:t>Culture</a:t>
            </a:r>
            <a:r>
              <a:rPr lang="en-US" sz="1400" b="1" dirty="0">
                <a:solidFill>
                  <a:schemeClr val="tx2"/>
                </a:solidFill>
                <a:latin typeface="Arial" pitchFamily="34" charset="0"/>
                <a:cs typeface="Arial" pitchFamily="34" charset="0"/>
              </a:rPr>
              <a:t> - </a:t>
            </a:r>
            <a:r>
              <a:rPr lang="en-US" sz="1400" b="1" u="sng" dirty="0">
                <a:solidFill>
                  <a:schemeClr val="tx2"/>
                </a:solidFill>
                <a:latin typeface="Arial" pitchFamily="34" charset="0"/>
                <a:cs typeface="Arial" pitchFamily="34" charset="0"/>
              </a:rPr>
              <a:t>Connections</a:t>
            </a:r>
            <a:r>
              <a:rPr lang="en-US" sz="1400" b="1" dirty="0">
                <a:solidFill>
                  <a:schemeClr val="tx2"/>
                </a:solidFill>
                <a:latin typeface="Arial" pitchFamily="34" charset="0"/>
                <a:cs typeface="Arial" pitchFamily="34" charset="0"/>
              </a:rPr>
              <a:t> - </a:t>
            </a:r>
            <a:r>
              <a:rPr lang="en-US" sz="1400" b="1" u="sng" dirty="0">
                <a:solidFill>
                  <a:schemeClr val="tx2"/>
                </a:solidFill>
                <a:latin typeface="Arial" pitchFamily="34" charset="0"/>
                <a:cs typeface="Arial" pitchFamily="34" charset="0"/>
              </a:rPr>
              <a:t>Comparisons</a:t>
            </a:r>
            <a:r>
              <a:rPr lang="en-US" sz="1400" b="1" dirty="0">
                <a:solidFill>
                  <a:schemeClr val="tx2"/>
                </a:solidFill>
                <a:latin typeface="Arial" pitchFamily="34" charset="0"/>
                <a:cs typeface="Arial" pitchFamily="34" charset="0"/>
              </a:rPr>
              <a:t> </a:t>
            </a:r>
            <a:r>
              <a:rPr lang="en-US" sz="1400" b="1" i="1" dirty="0">
                <a:solidFill>
                  <a:schemeClr val="tx2"/>
                </a:solidFill>
                <a:latin typeface="Arial" pitchFamily="34" charset="0"/>
                <a:cs typeface="Arial" pitchFamily="34" charset="0"/>
              </a:rPr>
              <a:t>-</a:t>
            </a:r>
            <a:r>
              <a:rPr lang="en-US" sz="1400" b="1" dirty="0">
                <a:solidFill>
                  <a:schemeClr val="tx2"/>
                </a:solidFill>
                <a:latin typeface="Arial" pitchFamily="34" charset="0"/>
                <a:cs typeface="Arial" pitchFamily="34" charset="0"/>
              </a:rPr>
              <a:t> </a:t>
            </a:r>
            <a:r>
              <a:rPr lang="en-US" sz="1400" b="1" u="sng" dirty="0">
                <a:solidFill>
                  <a:schemeClr val="tx2"/>
                </a:solidFill>
                <a:latin typeface="Arial" pitchFamily="34" charset="0"/>
                <a:cs typeface="Arial" pitchFamily="34" charset="0"/>
              </a:rPr>
              <a:t>Communities</a:t>
            </a:r>
            <a:r>
              <a:rPr lang="en-US" sz="1400" b="1" dirty="0">
                <a:solidFill>
                  <a:schemeClr val="tx2"/>
                </a:solidFill>
                <a:latin typeface="Arial" pitchFamily="34" charset="0"/>
                <a:cs typeface="Arial" pitchFamily="34" charset="0"/>
              </a:rPr>
              <a:t>     </a:t>
            </a:r>
            <a:endParaRPr lang="en-US" sz="1400" b="1" dirty="0" smtClean="0">
              <a:solidFill>
                <a:schemeClr val="tx2"/>
              </a:solidFill>
              <a:latin typeface="Arial" pitchFamily="34" charset="0"/>
              <a:cs typeface="Arial" pitchFamily="34" charset="0"/>
            </a:endParaRPr>
          </a:p>
          <a:p>
            <a:pPr marL="0" lvl="0" indent="0">
              <a:buNone/>
            </a:pPr>
            <a:r>
              <a:rPr lang="en-US" sz="1400" b="1" dirty="0" smtClean="0">
                <a:solidFill>
                  <a:schemeClr val="tx2"/>
                </a:solidFill>
                <a:latin typeface="Arial" pitchFamily="34" charset="0"/>
                <a:cs typeface="Arial" pitchFamily="34" charset="0"/>
              </a:rPr>
              <a:t>                            </a:t>
            </a:r>
          </a:p>
          <a:p>
            <a:pPr marL="0" lvl="0" indent="0">
              <a:buNone/>
            </a:pPr>
            <a:r>
              <a:rPr lang="en-US" sz="1400" i="1" dirty="0" smtClean="0">
                <a:latin typeface="Arial" pitchFamily="34" charset="0"/>
                <a:cs typeface="Arial" pitchFamily="34" charset="0"/>
              </a:rPr>
              <a:t>with </a:t>
            </a:r>
            <a:r>
              <a:rPr lang="en-US" sz="1400" i="1" dirty="0">
                <a:latin typeface="Arial" pitchFamily="34" charset="0"/>
                <a:cs typeface="Arial" pitchFamily="34" charset="0"/>
              </a:rPr>
              <a:t>the</a:t>
            </a:r>
            <a:r>
              <a:rPr lang="en-US" sz="1400" dirty="0">
                <a:latin typeface="Arial" pitchFamily="34" charset="0"/>
                <a:cs typeface="Arial" pitchFamily="34" charset="0"/>
              </a:rPr>
              <a:t> </a:t>
            </a:r>
            <a:r>
              <a:rPr lang="en-US" sz="1400" i="1" dirty="0">
                <a:latin typeface="Arial" pitchFamily="34" charset="0"/>
                <a:cs typeface="Arial" pitchFamily="34" charset="0"/>
              </a:rPr>
              <a:t>7 Cs of 21</a:t>
            </a:r>
            <a:r>
              <a:rPr lang="en-US" sz="1400" i="1" baseline="30000" dirty="0">
                <a:latin typeface="Arial" pitchFamily="34" charset="0"/>
                <a:cs typeface="Arial" pitchFamily="34" charset="0"/>
              </a:rPr>
              <a:t>st</a:t>
            </a:r>
            <a:r>
              <a:rPr lang="en-US" sz="1400" i="1" dirty="0">
                <a:latin typeface="Arial" pitchFamily="34" charset="0"/>
                <a:cs typeface="Arial" pitchFamily="34" charset="0"/>
              </a:rPr>
              <a:t> Century Learning:</a:t>
            </a:r>
            <a:endParaRPr lang="en-US" sz="1400" dirty="0">
              <a:latin typeface="Arial" pitchFamily="34" charset="0"/>
              <a:cs typeface="Arial" pitchFamily="34" charset="0"/>
            </a:endParaRPr>
          </a:p>
          <a:p>
            <a:pPr marL="0" lvl="0" indent="0">
              <a:buNone/>
            </a:pPr>
            <a:r>
              <a:rPr lang="en-US" sz="1400" b="1" u="sng" dirty="0">
                <a:solidFill>
                  <a:schemeClr val="tx2"/>
                </a:solidFill>
                <a:latin typeface="Arial" pitchFamily="34" charset="0"/>
                <a:cs typeface="Arial" pitchFamily="34" charset="0"/>
              </a:rPr>
              <a:t>Collection of Information</a:t>
            </a:r>
            <a:r>
              <a:rPr lang="en-US" sz="1400" b="1" dirty="0">
                <a:solidFill>
                  <a:schemeClr val="tx2"/>
                </a:solidFill>
                <a:latin typeface="Arial" pitchFamily="34" charset="0"/>
                <a:cs typeface="Arial" pitchFamily="34" charset="0"/>
              </a:rPr>
              <a:t> - </a:t>
            </a:r>
            <a:r>
              <a:rPr lang="en-US" sz="1400" b="1" u="sng" dirty="0">
                <a:solidFill>
                  <a:schemeClr val="tx2"/>
                </a:solidFill>
                <a:latin typeface="Arial" pitchFamily="34" charset="0"/>
                <a:cs typeface="Arial" pitchFamily="34" charset="0"/>
              </a:rPr>
              <a:t>Collaboration</a:t>
            </a:r>
            <a:r>
              <a:rPr lang="en-US" sz="1400" b="1" dirty="0">
                <a:solidFill>
                  <a:schemeClr val="tx2"/>
                </a:solidFill>
                <a:latin typeface="Arial" pitchFamily="34" charset="0"/>
                <a:cs typeface="Arial" pitchFamily="34" charset="0"/>
              </a:rPr>
              <a:t> - </a:t>
            </a:r>
            <a:r>
              <a:rPr lang="en-US" sz="1400" b="1" u="sng" dirty="0">
                <a:solidFill>
                  <a:schemeClr val="tx2"/>
                </a:solidFill>
                <a:latin typeface="Arial" pitchFamily="34" charset="0"/>
                <a:cs typeface="Arial" pitchFamily="34" charset="0"/>
              </a:rPr>
              <a:t>Communication</a:t>
            </a:r>
            <a:r>
              <a:rPr lang="en-US" sz="1400" b="1" dirty="0">
                <a:solidFill>
                  <a:schemeClr val="tx2"/>
                </a:solidFill>
                <a:latin typeface="Arial" pitchFamily="34" charset="0"/>
                <a:cs typeface="Arial" pitchFamily="34" charset="0"/>
              </a:rPr>
              <a:t> - </a:t>
            </a:r>
            <a:r>
              <a:rPr lang="en-US" sz="1400" b="1" u="sng" dirty="0">
                <a:solidFill>
                  <a:schemeClr val="tx2"/>
                </a:solidFill>
                <a:latin typeface="Arial" pitchFamily="34" charset="0"/>
                <a:cs typeface="Arial" pitchFamily="34" charset="0"/>
              </a:rPr>
              <a:t>Creativity</a:t>
            </a:r>
            <a:r>
              <a:rPr lang="en-US" sz="1400" b="1" dirty="0">
                <a:solidFill>
                  <a:schemeClr val="tx2"/>
                </a:solidFill>
                <a:latin typeface="Arial" pitchFamily="34" charset="0"/>
                <a:cs typeface="Arial" pitchFamily="34" charset="0"/>
              </a:rPr>
              <a:t> -                       </a:t>
            </a:r>
            <a:endParaRPr lang="en-US" sz="1400" b="1" dirty="0" smtClean="0">
              <a:solidFill>
                <a:schemeClr val="tx2"/>
              </a:solidFill>
              <a:latin typeface="Arial" pitchFamily="34" charset="0"/>
              <a:cs typeface="Arial" pitchFamily="34" charset="0"/>
            </a:endParaRPr>
          </a:p>
          <a:p>
            <a:pPr marL="0" lvl="0" indent="0">
              <a:buNone/>
            </a:pPr>
            <a:r>
              <a:rPr lang="en-US" sz="1400" b="1" u="sng" dirty="0" smtClean="0">
                <a:solidFill>
                  <a:schemeClr val="tx2"/>
                </a:solidFill>
                <a:latin typeface="Arial" pitchFamily="34" charset="0"/>
                <a:cs typeface="Arial" pitchFamily="34" charset="0"/>
              </a:rPr>
              <a:t>Critical </a:t>
            </a:r>
            <a:r>
              <a:rPr lang="en-US" sz="1400" b="1" u="sng" dirty="0">
                <a:solidFill>
                  <a:schemeClr val="tx2"/>
                </a:solidFill>
                <a:latin typeface="Arial" pitchFamily="34" charset="0"/>
                <a:cs typeface="Arial" pitchFamily="34" charset="0"/>
              </a:rPr>
              <a:t>Thinking</a:t>
            </a:r>
            <a:r>
              <a:rPr lang="en-US" sz="1400" b="1" dirty="0">
                <a:solidFill>
                  <a:schemeClr val="tx2"/>
                </a:solidFill>
                <a:latin typeface="Arial" pitchFamily="34" charset="0"/>
                <a:cs typeface="Arial" pitchFamily="34" charset="0"/>
              </a:rPr>
              <a:t> - </a:t>
            </a:r>
            <a:r>
              <a:rPr lang="en-US" sz="1400" b="1" u="sng" dirty="0">
                <a:solidFill>
                  <a:schemeClr val="tx2"/>
                </a:solidFill>
                <a:latin typeface="Arial" pitchFamily="34" charset="0"/>
                <a:cs typeface="Arial" pitchFamily="34" charset="0"/>
              </a:rPr>
              <a:t>Character</a:t>
            </a:r>
            <a:r>
              <a:rPr lang="en-US" sz="1400" b="1" dirty="0">
                <a:solidFill>
                  <a:schemeClr val="tx2"/>
                </a:solidFill>
                <a:latin typeface="Arial" pitchFamily="34" charset="0"/>
                <a:cs typeface="Arial" pitchFamily="34" charset="0"/>
              </a:rPr>
              <a:t> -  </a:t>
            </a:r>
            <a:r>
              <a:rPr lang="en-US" sz="1400" b="1" u="sng" dirty="0">
                <a:solidFill>
                  <a:schemeClr val="tx2"/>
                </a:solidFill>
                <a:latin typeface="Arial" pitchFamily="34" charset="0"/>
                <a:cs typeface="Arial" pitchFamily="34" charset="0"/>
              </a:rPr>
              <a:t>College</a:t>
            </a:r>
            <a:r>
              <a:rPr lang="en-US" sz="1400" b="1" dirty="0">
                <a:solidFill>
                  <a:schemeClr val="tx2"/>
                </a:solidFill>
                <a:latin typeface="Arial" pitchFamily="34" charset="0"/>
                <a:cs typeface="Arial" pitchFamily="34" charset="0"/>
              </a:rPr>
              <a:t> </a:t>
            </a:r>
            <a:r>
              <a:rPr lang="en-US" sz="1400" b="1" i="1" dirty="0">
                <a:solidFill>
                  <a:schemeClr val="tx2"/>
                </a:solidFill>
                <a:latin typeface="Arial" pitchFamily="34" charset="0"/>
                <a:cs typeface="Arial" pitchFamily="34" charset="0"/>
              </a:rPr>
              <a:t>and</a:t>
            </a:r>
            <a:r>
              <a:rPr lang="en-US" sz="1400" b="1" dirty="0">
                <a:solidFill>
                  <a:schemeClr val="tx2"/>
                </a:solidFill>
                <a:latin typeface="Arial" pitchFamily="34" charset="0"/>
                <a:cs typeface="Arial" pitchFamily="34" charset="0"/>
              </a:rPr>
              <a:t> </a:t>
            </a:r>
            <a:r>
              <a:rPr lang="en-US" sz="1400" b="1" u="sng" dirty="0">
                <a:solidFill>
                  <a:schemeClr val="tx2"/>
                </a:solidFill>
                <a:latin typeface="Arial" pitchFamily="34" charset="0"/>
                <a:cs typeface="Arial" pitchFamily="34" charset="0"/>
              </a:rPr>
              <a:t>Career </a:t>
            </a:r>
            <a:r>
              <a:rPr lang="en-US" sz="1400" b="1" u="sng" dirty="0" smtClean="0">
                <a:solidFill>
                  <a:schemeClr val="tx2"/>
                </a:solidFill>
                <a:latin typeface="Arial" pitchFamily="34" charset="0"/>
                <a:cs typeface="Arial" pitchFamily="34" charset="0"/>
              </a:rPr>
              <a:t>Preparation</a:t>
            </a:r>
            <a:endParaRPr lang="en-US" sz="1400" b="1" u="sng" dirty="0">
              <a:latin typeface="Arial" pitchFamily="34" charset="0"/>
              <a:cs typeface="Arial" pitchFamily="34" charset="0"/>
            </a:endParaRPr>
          </a:p>
          <a:p>
            <a:pPr marL="0" lvl="0" indent="0">
              <a:buNone/>
            </a:pPr>
            <a:endParaRPr lang="en-US" sz="1400" dirty="0">
              <a:latin typeface="Arial" pitchFamily="34" charset="0"/>
              <a:cs typeface="Arial" pitchFamily="34" charset="0"/>
            </a:endParaRPr>
          </a:p>
          <a:p>
            <a:pPr marL="0" indent="0">
              <a:buNone/>
            </a:pPr>
            <a:r>
              <a:rPr lang="en-US" sz="1400" b="1" i="1" u="sng" dirty="0">
                <a:latin typeface="Arial" pitchFamily="34" charset="0"/>
                <a:cs typeface="Arial" pitchFamily="34" charset="0"/>
              </a:rPr>
              <a:t>How can we accomplish all this</a:t>
            </a:r>
            <a:r>
              <a:rPr lang="en-US" sz="1400" b="1" i="1" dirty="0">
                <a:latin typeface="Arial" pitchFamily="34" charset="0"/>
                <a:cs typeface="Arial" pitchFamily="34" charset="0"/>
              </a:rPr>
              <a:t>?</a:t>
            </a:r>
            <a:r>
              <a:rPr lang="en-US" sz="1400" dirty="0">
                <a:latin typeface="Arial" pitchFamily="34" charset="0"/>
                <a:cs typeface="Arial" pitchFamily="34" charset="0"/>
              </a:rPr>
              <a:t>  </a:t>
            </a:r>
            <a:endParaRPr lang="en-US" sz="1400" dirty="0" smtClean="0">
              <a:latin typeface="Arial" pitchFamily="34" charset="0"/>
              <a:cs typeface="Arial" pitchFamily="34" charset="0"/>
            </a:endParaRPr>
          </a:p>
          <a:p>
            <a:pPr marL="0" indent="0">
              <a:buNone/>
            </a:pPr>
            <a:r>
              <a:rPr lang="en-US" sz="1400" i="1" dirty="0" smtClean="0">
                <a:latin typeface="Arial" pitchFamily="34" charset="0"/>
                <a:cs typeface="Arial" pitchFamily="34" charset="0"/>
              </a:rPr>
              <a:t>By </a:t>
            </a:r>
            <a:r>
              <a:rPr lang="en-US" sz="1400" i="1" dirty="0">
                <a:latin typeface="Arial" pitchFamily="34" charset="0"/>
                <a:cs typeface="Arial" pitchFamily="34" charset="0"/>
              </a:rPr>
              <a:t>being attentive, adventurous, cooperative, communicative, creative, expressive, industrious, meticulous, perceptive, reflective, respectful, technological, tolerant, and sensitive!</a:t>
            </a:r>
            <a:endParaRPr lang="en-US" sz="1400" dirty="0">
              <a:latin typeface="Arial" pitchFamily="34" charset="0"/>
              <a:cs typeface="Arial" pitchFamily="34" charset="0"/>
            </a:endParaRPr>
          </a:p>
          <a:p>
            <a:pPr marL="0" indent="0">
              <a:buNone/>
            </a:pPr>
            <a:r>
              <a:rPr lang="en-US" sz="1400" dirty="0">
                <a:latin typeface="Arial" pitchFamily="34" charset="0"/>
                <a:cs typeface="Arial" pitchFamily="34" charset="0"/>
              </a:rPr>
              <a:t>Foreign language study challenges the </a:t>
            </a:r>
            <a:r>
              <a:rPr lang="en-US" sz="1400" u="sng" dirty="0">
                <a:latin typeface="Arial" pitchFamily="34" charset="0"/>
                <a:cs typeface="Arial" pitchFamily="34" charset="0"/>
              </a:rPr>
              <a:t>mind</a:t>
            </a:r>
            <a:r>
              <a:rPr lang="en-US" sz="1400" dirty="0">
                <a:latin typeface="Arial" pitchFamily="34" charset="0"/>
                <a:cs typeface="Arial" pitchFamily="34" charset="0"/>
              </a:rPr>
              <a:t>, </a:t>
            </a:r>
            <a:r>
              <a:rPr lang="en-US" sz="1400" u="sng" dirty="0">
                <a:latin typeface="Arial" pitchFamily="34" charset="0"/>
                <a:cs typeface="Arial" pitchFamily="34" charset="0"/>
              </a:rPr>
              <a:t>spirit</a:t>
            </a:r>
            <a:r>
              <a:rPr lang="en-US" sz="1400" dirty="0">
                <a:latin typeface="Arial" pitchFamily="34" charset="0"/>
                <a:cs typeface="Arial" pitchFamily="34" charset="0"/>
              </a:rPr>
              <a:t>, and </a:t>
            </a:r>
            <a:r>
              <a:rPr lang="en-US" sz="1400" u="sng" dirty="0">
                <a:latin typeface="Arial" pitchFamily="34" charset="0"/>
                <a:cs typeface="Arial" pitchFamily="34" charset="0"/>
              </a:rPr>
              <a:t>body</a:t>
            </a:r>
            <a:r>
              <a:rPr lang="en-US" sz="1400" dirty="0">
                <a:latin typeface="Arial" pitchFamily="34" charset="0"/>
                <a:cs typeface="Arial" pitchFamily="34" charset="0"/>
              </a:rPr>
              <a:t> simultaneously and unlocks the world!</a:t>
            </a:r>
          </a:p>
          <a:p>
            <a:pPr marL="0" indent="0">
              <a:buNone/>
            </a:pPr>
            <a:endParaRPr lang="en-US" dirty="0"/>
          </a:p>
        </p:txBody>
      </p:sp>
      <p:pic>
        <p:nvPicPr>
          <p:cNvPr id="4" name="Picture 2" descr="http://t3.gstatic.com/images?q=tbn:ANd9GcRo1R-T404OQlEUeTTlNhkO9sHHSHtXRKRoVksSESjSvog_BIXq5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762000"/>
            <a:ext cx="2042182" cy="152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28129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2057400"/>
            <a:ext cx="8229600" cy="4525963"/>
          </a:xfrm>
        </p:spPr>
        <p:txBody>
          <a:bodyPr>
            <a:normAutofit/>
          </a:bodyPr>
          <a:lstStyle/>
          <a:p>
            <a:pPr marL="0" indent="0">
              <a:buNone/>
            </a:pPr>
            <a:r>
              <a:rPr lang="en-US" sz="1400" b="1" u="sng" dirty="0">
                <a:latin typeface="Arial" pitchFamily="34" charset="0"/>
                <a:cs typeface="Arial" pitchFamily="34" charset="0"/>
              </a:rPr>
              <a:t>Our secondary curriculum offers sequential courses in Spanish, French, and Latin. </a:t>
            </a:r>
            <a:endParaRPr lang="en-US" sz="1400" b="1" u="sng" dirty="0" smtClean="0">
              <a:latin typeface="Arial" pitchFamily="34" charset="0"/>
              <a:cs typeface="Arial" pitchFamily="34" charset="0"/>
            </a:endParaRPr>
          </a:p>
          <a:p>
            <a:pPr marL="0" indent="0">
              <a:buNone/>
            </a:pPr>
            <a:endParaRPr lang="en-US" sz="1400" dirty="0">
              <a:latin typeface="Arial" pitchFamily="34" charset="0"/>
              <a:cs typeface="Arial" pitchFamily="34" charset="0"/>
            </a:endParaRPr>
          </a:p>
          <a:p>
            <a:pPr marL="0" indent="0">
              <a:buNone/>
            </a:pPr>
            <a:r>
              <a:rPr lang="en-US" sz="1400" i="1" u="sng" dirty="0">
                <a:latin typeface="Arial" pitchFamily="34" charset="0"/>
                <a:cs typeface="Arial" pitchFamily="34" charset="0"/>
              </a:rPr>
              <a:t>French</a:t>
            </a:r>
            <a:r>
              <a:rPr lang="en-US" sz="1400" i="1" dirty="0">
                <a:latin typeface="Arial" pitchFamily="34" charset="0"/>
                <a:cs typeface="Arial" pitchFamily="34" charset="0"/>
              </a:rPr>
              <a:t> and </a:t>
            </a:r>
            <a:r>
              <a:rPr lang="en-US" sz="1400" i="1" u="sng" dirty="0">
                <a:latin typeface="Arial" pitchFamily="34" charset="0"/>
                <a:cs typeface="Arial" pitchFamily="34" charset="0"/>
              </a:rPr>
              <a:t>Spanish</a:t>
            </a:r>
            <a:r>
              <a:rPr lang="en-US" sz="1400" i="1" dirty="0">
                <a:latin typeface="Arial" pitchFamily="34" charset="0"/>
                <a:cs typeface="Arial" pitchFamily="34" charset="0"/>
              </a:rPr>
              <a:t> represent the 2nd and 3rd most influential modern languages in the world after </a:t>
            </a:r>
            <a:r>
              <a:rPr lang="en-US" sz="1400" i="1" u="sng" dirty="0">
                <a:latin typeface="Arial" pitchFamily="34" charset="0"/>
                <a:cs typeface="Arial" pitchFamily="34" charset="0"/>
              </a:rPr>
              <a:t>English</a:t>
            </a:r>
            <a:r>
              <a:rPr lang="en-US" sz="1400" i="1" dirty="0">
                <a:latin typeface="Arial" pitchFamily="34" charset="0"/>
                <a:cs typeface="Arial" pitchFamily="34" charset="0"/>
              </a:rPr>
              <a:t>. </a:t>
            </a:r>
            <a:r>
              <a:rPr lang="en-US" sz="1400" i="1" u="sng" dirty="0" smtClean="0">
                <a:latin typeface="Arial" pitchFamily="34" charset="0"/>
                <a:cs typeface="Arial" pitchFamily="34" charset="0"/>
              </a:rPr>
              <a:t>Latin</a:t>
            </a:r>
            <a:r>
              <a:rPr lang="en-US" sz="1400" i="1" dirty="0" smtClean="0">
                <a:latin typeface="Arial" pitchFamily="34" charset="0"/>
                <a:cs typeface="Arial" pitchFamily="34" charset="0"/>
              </a:rPr>
              <a:t> </a:t>
            </a:r>
            <a:r>
              <a:rPr lang="en-US" sz="1400" i="1" dirty="0">
                <a:latin typeface="Arial" pitchFamily="34" charset="0"/>
                <a:cs typeface="Arial" pitchFamily="34" charset="0"/>
              </a:rPr>
              <a:t>is their ever-present foundation stone and source of abundant cognates and linguistic treasure</a:t>
            </a:r>
            <a:r>
              <a:rPr lang="en-US" sz="1400" i="1" dirty="0" smtClean="0">
                <a:latin typeface="Arial" pitchFamily="34" charset="0"/>
                <a:cs typeface="Arial" pitchFamily="34" charset="0"/>
              </a:rPr>
              <a:t>.</a:t>
            </a:r>
          </a:p>
          <a:p>
            <a:pPr marL="0" indent="0">
              <a:buNone/>
            </a:pPr>
            <a:endParaRPr lang="en-US" sz="1400" dirty="0">
              <a:latin typeface="Arial" pitchFamily="34" charset="0"/>
              <a:cs typeface="Arial" pitchFamily="34" charset="0"/>
            </a:endParaRPr>
          </a:p>
          <a:p>
            <a:pPr lvl="0"/>
            <a:r>
              <a:rPr lang="en-US" sz="1400" dirty="0">
                <a:latin typeface="Arial" pitchFamily="34" charset="0"/>
                <a:cs typeface="Arial" pitchFamily="34" charset="0"/>
              </a:rPr>
              <a:t>Course levels typically run 1-5 AP/ECE with Honors credit in Spanish 2-3-4, French 2-3-4, &amp; Latin 2-3-4.   </a:t>
            </a:r>
          </a:p>
          <a:p>
            <a:pPr lvl="0"/>
            <a:r>
              <a:rPr lang="en-US" sz="1400" dirty="0">
                <a:latin typeface="Arial" pitchFamily="34" charset="0"/>
                <a:cs typeface="Arial" pitchFamily="34" charset="0"/>
              </a:rPr>
              <a:t>Middle school Fr. or Sp. students may register for level 2 courses in 9th grade or elect Latin 1. </a:t>
            </a:r>
          </a:p>
          <a:p>
            <a:pPr lvl="0"/>
            <a:r>
              <a:rPr lang="en-US" sz="1400" dirty="0">
                <a:latin typeface="Arial" pitchFamily="34" charset="0"/>
                <a:cs typeface="Arial" pitchFamily="34" charset="0"/>
              </a:rPr>
              <a:t>Students wishing to learn a language not available may apply to the Southern CT Language &amp; Cultural Exposure Program, which is affiliated with Yale University. </a:t>
            </a:r>
          </a:p>
          <a:p>
            <a:pPr lvl="0"/>
            <a:r>
              <a:rPr lang="en-US" sz="1400" dirty="0">
                <a:latin typeface="Arial" pitchFamily="34" charset="0"/>
                <a:cs typeface="Arial" pitchFamily="34" charset="0"/>
              </a:rPr>
              <a:t>All courses feature modern texts with ample supporting instructional and technological materials including new wireless, portable language labs and Rosetta Stone programming. </a:t>
            </a:r>
          </a:p>
          <a:p>
            <a:pPr marL="0" indent="0">
              <a:buNone/>
            </a:pPr>
            <a:endParaRPr lang="en-US" dirty="0"/>
          </a:p>
        </p:txBody>
      </p:sp>
      <p:pic>
        <p:nvPicPr>
          <p:cNvPr id="4" name="Picture 6" descr="C:\Documents and Settings\Owner\Local Settings\Temporary Internet Files\Content.IE5\39PR9PFX\MC90008895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29400" y="381000"/>
            <a:ext cx="2029397" cy="12612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42597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33400" y="1771947"/>
            <a:ext cx="8229600" cy="4525963"/>
          </a:xfrm>
        </p:spPr>
        <p:txBody>
          <a:bodyPr>
            <a:normAutofit/>
          </a:bodyPr>
          <a:lstStyle/>
          <a:p>
            <a:pPr marL="0" indent="0">
              <a:buNone/>
            </a:pPr>
            <a:r>
              <a:rPr lang="en-US" sz="1400" b="1" u="sng" dirty="0">
                <a:latin typeface="Arial" pitchFamily="34" charset="0"/>
                <a:cs typeface="Arial" pitchFamily="34" charset="0"/>
              </a:rPr>
              <a:t>For a complete description of course offerings, please access our district's web site</a:t>
            </a:r>
            <a:r>
              <a:rPr lang="en-US" sz="1400" b="1" u="sng" dirty="0" smtClean="0">
                <a:latin typeface="Arial" pitchFamily="34" charset="0"/>
                <a:cs typeface="Arial" pitchFamily="34" charset="0"/>
              </a:rPr>
              <a:t>.</a:t>
            </a:r>
          </a:p>
          <a:p>
            <a:pPr marL="0" indent="0">
              <a:buNone/>
            </a:pPr>
            <a:endParaRPr lang="en-US" sz="1400" dirty="0">
              <a:latin typeface="Arial" pitchFamily="34" charset="0"/>
              <a:cs typeface="Arial" pitchFamily="34" charset="0"/>
            </a:endParaRPr>
          </a:p>
          <a:p>
            <a:pPr marL="0" indent="0">
              <a:buNone/>
            </a:pPr>
            <a:r>
              <a:rPr lang="en-US" sz="1400" i="1" dirty="0">
                <a:latin typeface="Arial" pitchFamily="34" charset="0"/>
                <a:cs typeface="Arial" pitchFamily="34" charset="0"/>
              </a:rPr>
              <a:t>"Because the study of language and culture is inextricably intertwined, students of language and culture are better equipped to communicate with people in other cultures in a variety of settings, to look beyond their customary borders, and to act with greater awareness of self, of other cultures, and their own relationship to those cultures."            </a:t>
            </a:r>
            <a:endParaRPr lang="en-US" sz="1400" i="1" dirty="0" smtClean="0">
              <a:latin typeface="Arial" pitchFamily="34" charset="0"/>
              <a:cs typeface="Arial" pitchFamily="34" charset="0"/>
            </a:endParaRPr>
          </a:p>
          <a:p>
            <a:pPr marL="0" indent="0">
              <a:buNone/>
            </a:pPr>
            <a:r>
              <a:rPr lang="en-US" sz="1400" i="1" dirty="0" smtClean="0">
                <a:latin typeface="Arial" pitchFamily="34" charset="0"/>
                <a:cs typeface="Arial" pitchFamily="34" charset="0"/>
              </a:rPr>
              <a:t>                                                         </a:t>
            </a:r>
          </a:p>
          <a:p>
            <a:pPr marL="0" indent="0">
              <a:buNone/>
            </a:pPr>
            <a:r>
              <a:rPr lang="en-US" sz="1400" dirty="0" smtClean="0">
                <a:latin typeface="Arial" pitchFamily="34" charset="0"/>
                <a:cs typeface="Arial" pitchFamily="34" charset="0"/>
              </a:rPr>
              <a:t>National </a:t>
            </a:r>
            <a:r>
              <a:rPr lang="en-US" sz="1400" dirty="0">
                <a:latin typeface="Arial" pitchFamily="34" charset="0"/>
                <a:cs typeface="Arial" pitchFamily="34" charset="0"/>
              </a:rPr>
              <a:t>Standards in Foreign Language Education Project</a:t>
            </a:r>
          </a:p>
          <a:p>
            <a:pPr marL="0" indent="0">
              <a:buNone/>
            </a:pPr>
            <a:endParaRPr lang="en-US" dirty="0"/>
          </a:p>
        </p:txBody>
      </p:sp>
      <p:pic>
        <p:nvPicPr>
          <p:cNvPr id="4" name="Picture 5" descr="C:\Documents and Settings\Owner\Local Settings\Temporary Internet Files\Content.IE5\72OVBJDZ\MC9000890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57600" y="4876800"/>
            <a:ext cx="2186374"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27162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3810000" cy="6248400"/>
          </a:xfrm>
        </p:spPr>
        <p:txBody>
          <a:bodyPr>
            <a:noAutofit/>
          </a:bodyPr>
          <a:lstStyle/>
          <a:p>
            <a:pPr marL="0" indent="0" algn="ctr">
              <a:buNone/>
            </a:pPr>
            <a:r>
              <a:rPr lang="en-US" sz="1400" b="1" u="sng" dirty="0">
                <a:solidFill>
                  <a:schemeClr val="tx2"/>
                </a:solidFill>
                <a:latin typeface="Arial" pitchFamily="34" charset="0"/>
                <a:cs typeface="Arial" pitchFamily="34" charset="0"/>
              </a:rPr>
              <a:t>5 Cs of World Language </a:t>
            </a:r>
            <a:r>
              <a:rPr lang="en-US" sz="1400" b="1" u="sng" dirty="0" smtClean="0">
                <a:solidFill>
                  <a:schemeClr val="tx2"/>
                </a:solidFill>
                <a:latin typeface="Arial" pitchFamily="34" charset="0"/>
                <a:cs typeface="Arial" pitchFamily="34" charset="0"/>
              </a:rPr>
              <a:t>Instruction</a:t>
            </a:r>
          </a:p>
          <a:p>
            <a:pPr marL="0" indent="0">
              <a:buNone/>
            </a:pPr>
            <a:endParaRPr lang="en-US" sz="1000" dirty="0">
              <a:latin typeface="Arial" pitchFamily="34" charset="0"/>
              <a:cs typeface="Arial" pitchFamily="34" charset="0"/>
            </a:endParaRPr>
          </a:p>
          <a:p>
            <a:pPr marL="0" indent="0">
              <a:buNone/>
            </a:pPr>
            <a:r>
              <a:rPr lang="en-US" sz="1000" b="1" u="sng" dirty="0">
                <a:solidFill>
                  <a:schemeClr val="tx2"/>
                </a:solidFill>
                <a:latin typeface="Arial" pitchFamily="34" charset="0"/>
                <a:cs typeface="Arial" pitchFamily="34" charset="0"/>
              </a:rPr>
              <a:t>Communication</a:t>
            </a:r>
            <a:r>
              <a:rPr lang="en-US" sz="1000" dirty="0">
                <a:solidFill>
                  <a:schemeClr val="tx2"/>
                </a:solidFill>
                <a:latin typeface="Arial" pitchFamily="34" charset="0"/>
                <a:cs typeface="Arial" pitchFamily="34" charset="0"/>
              </a:rPr>
              <a:t> </a:t>
            </a:r>
            <a:r>
              <a:rPr lang="en-US" sz="1000" dirty="0">
                <a:latin typeface="Arial" pitchFamily="34" charset="0"/>
                <a:cs typeface="Arial" pitchFamily="34" charset="0"/>
              </a:rPr>
              <a:t>– Learn to:</a:t>
            </a:r>
          </a:p>
          <a:p>
            <a:pPr lvl="0"/>
            <a:r>
              <a:rPr lang="en-US" sz="1000" dirty="0">
                <a:latin typeface="Arial" pitchFamily="34" charset="0"/>
                <a:cs typeface="Arial" pitchFamily="34" charset="0"/>
              </a:rPr>
              <a:t>Use language to communicate in “real life” situations</a:t>
            </a:r>
          </a:p>
          <a:p>
            <a:pPr lvl="0"/>
            <a:r>
              <a:rPr lang="en-US" sz="1000" dirty="0">
                <a:latin typeface="Arial" pitchFamily="34" charset="0"/>
                <a:cs typeface="Arial" pitchFamily="34" charset="0"/>
              </a:rPr>
              <a:t>Interpret oral and written messages</a:t>
            </a:r>
          </a:p>
          <a:p>
            <a:pPr lvl="0"/>
            <a:r>
              <a:rPr lang="en-US" sz="1000" dirty="0">
                <a:latin typeface="Arial" pitchFamily="34" charset="0"/>
                <a:cs typeface="Arial" pitchFamily="34" charset="0"/>
              </a:rPr>
              <a:t>Demonstrate cultural understanding </a:t>
            </a:r>
          </a:p>
          <a:p>
            <a:pPr lvl="0"/>
            <a:r>
              <a:rPr lang="en-US" sz="1000" dirty="0">
                <a:latin typeface="Arial" pitchFamily="34" charset="0"/>
                <a:cs typeface="Arial" pitchFamily="34" charset="0"/>
              </a:rPr>
              <a:t>Present oral and written information to various audiences for a variety of purposes.</a:t>
            </a:r>
          </a:p>
          <a:p>
            <a:pPr marL="0" indent="0">
              <a:buNone/>
            </a:pPr>
            <a:r>
              <a:rPr lang="en-US" sz="1000" b="1" dirty="0">
                <a:latin typeface="Arial" pitchFamily="34" charset="0"/>
                <a:cs typeface="Arial" pitchFamily="34" charset="0"/>
              </a:rPr>
              <a:t> </a:t>
            </a:r>
            <a:endParaRPr lang="en-US" sz="1000" dirty="0">
              <a:latin typeface="Arial" pitchFamily="34" charset="0"/>
              <a:cs typeface="Arial" pitchFamily="34" charset="0"/>
            </a:endParaRPr>
          </a:p>
          <a:p>
            <a:pPr marL="0" indent="0">
              <a:buNone/>
            </a:pPr>
            <a:r>
              <a:rPr lang="en-US" sz="1000" b="1" u="sng" dirty="0">
                <a:solidFill>
                  <a:schemeClr val="tx2"/>
                </a:solidFill>
                <a:latin typeface="Arial" pitchFamily="34" charset="0"/>
                <a:cs typeface="Arial" pitchFamily="34" charset="0"/>
              </a:rPr>
              <a:t>Culture</a:t>
            </a:r>
            <a:r>
              <a:rPr lang="en-US" sz="1000" dirty="0">
                <a:latin typeface="Arial" pitchFamily="34" charset="0"/>
                <a:cs typeface="Arial" pitchFamily="34" charset="0"/>
              </a:rPr>
              <a:t> – Learn to:</a:t>
            </a:r>
          </a:p>
          <a:p>
            <a:pPr lvl="0"/>
            <a:r>
              <a:rPr lang="en-US" sz="1000" dirty="0">
                <a:latin typeface="Arial" pitchFamily="34" charset="0"/>
                <a:cs typeface="Arial" pitchFamily="34" charset="0"/>
              </a:rPr>
              <a:t>Understand and appreciate the      relationship among languages and cultures </a:t>
            </a:r>
          </a:p>
          <a:p>
            <a:pPr lvl="0"/>
            <a:r>
              <a:rPr lang="en-US" sz="1000" dirty="0">
                <a:latin typeface="Arial" pitchFamily="34" charset="0"/>
                <a:cs typeface="Arial" pitchFamily="34" charset="0"/>
              </a:rPr>
              <a:t>Understand and respect other     people's points of view, ways of life, and contributions to the world. </a:t>
            </a:r>
          </a:p>
          <a:p>
            <a:pPr marL="0" indent="0">
              <a:buNone/>
            </a:pPr>
            <a:r>
              <a:rPr lang="en-US" sz="1000" b="1" dirty="0">
                <a:latin typeface="Arial" pitchFamily="34" charset="0"/>
                <a:cs typeface="Arial" pitchFamily="34" charset="0"/>
              </a:rPr>
              <a:t> </a:t>
            </a:r>
            <a:endParaRPr lang="en-US" sz="1000" dirty="0">
              <a:latin typeface="Arial" pitchFamily="34" charset="0"/>
              <a:cs typeface="Arial" pitchFamily="34" charset="0"/>
            </a:endParaRPr>
          </a:p>
          <a:p>
            <a:pPr marL="0" indent="0">
              <a:buNone/>
            </a:pPr>
            <a:r>
              <a:rPr lang="en-US" sz="1000" b="1" u="sng" dirty="0">
                <a:solidFill>
                  <a:schemeClr val="tx2"/>
                </a:solidFill>
                <a:latin typeface="Arial" pitchFamily="34" charset="0"/>
                <a:cs typeface="Arial" pitchFamily="34" charset="0"/>
              </a:rPr>
              <a:t>Connections</a:t>
            </a:r>
            <a:r>
              <a:rPr lang="en-US" sz="1000" dirty="0">
                <a:latin typeface="Arial" pitchFamily="34" charset="0"/>
                <a:cs typeface="Arial" pitchFamily="34" charset="0"/>
              </a:rPr>
              <a:t> – Learn to:</a:t>
            </a:r>
          </a:p>
          <a:p>
            <a:pPr lvl="0"/>
            <a:r>
              <a:rPr lang="en-US" sz="1000" dirty="0">
                <a:latin typeface="Arial" pitchFamily="34" charset="0"/>
                <a:cs typeface="Arial" pitchFamily="34" charset="0"/>
              </a:rPr>
              <a:t>Access information from worlds of knowledge to which a monolingual speaker may only partially enter, if at all. </a:t>
            </a:r>
          </a:p>
          <a:p>
            <a:pPr lvl="0"/>
            <a:r>
              <a:rPr lang="en-US" sz="1000" dirty="0">
                <a:latin typeface="Arial" pitchFamily="34" charset="0"/>
                <a:cs typeface="Arial" pitchFamily="34" charset="0"/>
              </a:rPr>
              <a:t>Connect with other subject areas, which share many common themes, topics, and content. </a:t>
            </a:r>
          </a:p>
          <a:p>
            <a:pPr marL="0" indent="0">
              <a:buNone/>
            </a:pPr>
            <a:endParaRPr lang="en-US" sz="1000" dirty="0">
              <a:latin typeface="Arial" pitchFamily="34" charset="0"/>
              <a:cs typeface="Arial" pitchFamily="34" charset="0"/>
            </a:endParaRPr>
          </a:p>
          <a:p>
            <a:pPr marL="0" indent="0">
              <a:buNone/>
            </a:pPr>
            <a:r>
              <a:rPr lang="en-US" sz="1000" b="1" u="sng" dirty="0">
                <a:solidFill>
                  <a:schemeClr val="tx2"/>
                </a:solidFill>
                <a:latin typeface="Arial" pitchFamily="34" charset="0"/>
                <a:cs typeface="Arial" pitchFamily="34" charset="0"/>
              </a:rPr>
              <a:t>Comparisons</a:t>
            </a:r>
            <a:r>
              <a:rPr lang="en-US" sz="1000" dirty="0">
                <a:latin typeface="Arial" pitchFamily="34" charset="0"/>
                <a:cs typeface="Arial" pitchFamily="34" charset="0"/>
              </a:rPr>
              <a:t> - Learn to: </a:t>
            </a:r>
          </a:p>
          <a:p>
            <a:pPr lvl="0"/>
            <a:r>
              <a:rPr lang="en-US" sz="1000" dirty="0">
                <a:latin typeface="Arial" pitchFamily="34" charset="0"/>
                <a:cs typeface="Arial" pitchFamily="34" charset="0"/>
              </a:rPr>
              <a:t>Compare, contrast, and comprehend the nature of language and culture </a:t>
            </a:r>
          </a:p>
          <a:p>
            <a:pPr lvl="0"/>
            <a:r>
              <a:rPr lang="en-US" sz="1000" dirty="0">
                <a:latin typeface="Arial" pitchFamily="34" charset="0"/>
                <a:cs typeface="Arial" pitchFamily="34" charset="0"/>
              </a:rPr>
              <a:t>Discover patterns, make predictions, and analyze similarities and              differences</a:t>
            </a:r>
          </a:p>
          <a:p>
            <a:pPr lvl="0"/>
            <a:r>
              <a:rPr lang="en-US" sz="1000" dirty="0">
                <a:latin typeface="Arial" pitchFamily="34" charset="0"/>
                <a:cs typeface="Arial" pitchFamily="34" charset="0"/>
              </a:rPr>
              <a:t>Strengthen one's knowledge of one's own language and culture</a:t>
            </a:r>
            <a:r>
              <a:rPr lang="en-US" sz="1000" dirty="0" smtClean="0">
                <a:latin typeface="Arial" pitchFamily="34" charset="0"/>
                <a:cs typeface="Arial" pitchFamily="34" charset="0"/>
              </a:rPr>
              <a:t>.</a:t>
            </a:r>
          </a:p>
          <a:p>
            <a:pPr lvl="0"/>
            <a:endParaRPr lang="en-US" sz="1000" dirty="0">
              <a:latin typeface="Arial" pitchFamily="34" charset="0"/>
              <a:cs typeface="Arial" pitchFamily="34" charset="0"/>
            </a:endParaRPr>
          </a:p>
          <a:p>
            <a:pPr marL="0" indent="0">
              <a:buNone/>
            </a:pPr>
            <a:r>
              <a:rPr lang="en-US" sz="1000" b="1" u="sng" dirty="0">
                <a:solidFill>
                  <a:schemeClr val="tx2"/>
                </a:solidFill>
                <a:latin typeface="Arial" pitchFamily="34" charset="0"/>
                <a:cs typeface="Arial" pitchFamily="34" charset="0"/>
              </a:rPr>
              <a:t>Communities</a:t>
            </a:r>
            <a:r>
              <a:rPr lang="en-US" sz="1000" dirty="0">
                <a:latin typeface="Arial" pitchFamily="34" charset="0"/>
                <a:cs typeface="Arial" pitchFamily="34" charset="0"/>
              </a:rPr>
              <a:t> - Learn to</a:t>
            </a:r>
            <a:r>
              <a:rPr lang="en-US" sz="1000" dirty="0" smtClean="0">
                <a:latin typeface="Arial" pitchFamily="34" charset="0"/>
                <a:cs typeface="Arial" pitchFamily="34" charset="0"/>
              </a:rPr>
              <a:t>:</a:t>
            </a:r>
            <a:endParaRPr lang="en-US" sz="1000" dirty="0">
              <a:latin typeface="Arial" pitchFamily="34" charset="0"/>
              <a:cs typeface="Arial" pitchFamily="34" charset="0"/>
            </a:endParaRPr>
          </a:p>
          <a:p>
            <a:pPr lvl="0"/>
            <a:r>
              <a:rPr lang="en-US" sz="1000" dirty="0">
                <a:latin typeface="Arial" pitchFamily="34" charset="0"/>
                <a:cs typeface="Arial" pitchFamily="34" charset="0"/>
              </a:rPr>
              <a:t>Interrelate appropriately in multilingual and multicultural communities at home and around the world.</a:t>
            </a:r>
          </a:p>
          <a:p>
            <a:r>
              <a:rPr lang="en-US" sz="1000" dirty="0">
                <a:latin typeface="Arial" pitchFamily="34" charset="0"/>
                <a:cs typeface="Arial" pitchFamily="34" charset="0"/>
              </a:rPr>
              <a:t>Live, work, and prosper in a global</a:t>
            </a:r>
          </a:p>
        </p:txBody>
      </p:sp>
      <p:sp>
        <p:nvSpPr>
          <p:cNvPr id="4" name="Content Placeholder 2"/>
          <p:cNvSpPr txBox="1">
            <a:spLocks/>
          </p:cNvSpPr>
          <p:nvPr/>
        </p:nvSpPr>
        <p:spPr>
          <a:xfrm>
            <a:off x="4800600" y="685800"/>
            <a:ext cx="3810000" cy="5715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1400" dirty="0">
              <a:latin typeface="Arial" pitchFamily="34" charset="0"/>
              <a:cs typeface="Arial" pitchFamily="34" charset="0"/>
            </a:endParaRPr>
          </a:p>
        </p:txBody>
      </p:sp>
      <p:sp>
        <p:nvSpPr>
          <p:cNvPr id="5" name="Content Placeholder 2"/>
          <p:cNvSpPr txBox="1">
            <a:spLocks/>
          </p:cNvSpPr>
          <p:nvPr/>
        </p:nvSpPr>
        <p:spPr>
          <a:xfrm>
            <a:off x="4648200" y="152400"/>
            <a:ext cx="3810000" cy="6477000"/>
          </a:xfrm>
          <a:prstGeom prst="rect">
            <a:avLst/>
          </a:prstGeom>
        </p:spPr>
        <p:txBody>
          <a:bodyPr vert="horz" lIns="91440" tIns="45720" rIns="91440" bIns="45720" rtlCol="0">
            <a:normAutofit fontScale="3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4300" b="1" u="sng" dirty="0">
                <a:solidFill>
                  <a:schemeClr val="tx2"/>
                </a:solidFill>
                <a:latin typeface="Arial" pitchFamily="34" charset="0"/>
                <a:cs typeface="Arial" pitchFamily="34" charset="0"/>
              </a:rPr>
              <a:t>7 Cs of 21</a:t>
            </a:r>
            <a:r>
              <a:rPr lang="en-US" sz="4300" b="1" u="sng" baseline="30000" dirty="0">
                <a:solidFill>
                  <a:schemeClr val="tx2"/>
                </a:solidFill>
                <a:latin typeface="Arial" pitchFamily="34" charset="0"/>
                <a:cs typeface="Arial" pitchFamily="34" charset="0"/>
              </a:rPr>
              <a:t>st</a:t>
            </a:r>
            <a:r>
              <a:rPr lang="en-US" sz="4300" b="1" u="sng" dirty="0">
                <a:solidFill>
                  <a:schemeClr val="tx2"/>
                </a:solidFill>
                <a:latin typeface="Arial" pitchFamily="34" charset="0"/>
                <a:cs typeface="Arial" pitchFamily="34" charset="0"/>
              </a:rPr>
              <a:t> Century Learning </a:t>
            </a:r>
            <a:r>
              <a:rPr lang="en-US" sz="4300" b="1" u="sng" dirty="0" smtClean="0">
                <a:solidFill>
                  <a:schemeClr val="tx2"/>
                </a:solidFill>
                <a:latin typeface="Arial" pitchFamily="34" charset="0"/>
                <a:cs typeface="Arial" pitchFamily="34" charset="0"/>
              </a:rPr>
              <a:t>Expectations</a:t>
            </a:r>
          </a:p>
          <a:p>
            <a:pPr marL="0" indent="0" algn="ctr">
              <a:buNone/>
            </a:pPr>
            <a:endParaRPr lang="en-US" sz="4300" b="1" u="sng" dirty="0" smtClean="0">
              <a:latin typeface="Arial" pitchFamily="34" charset="0"/>
              <a:cs typeface="Arial" pitchFamily="34" charset="0"/>
            </a:endParaRPr>
          </a:p>
          <a:p>
            <a:pPr marL="0" indent="0">
              <a:buNone/>
            </a:pPr>
            <a:endParaRPr lang="en-US" sz="1600" dirty="0">
              <a:latin typeface="Arial" pitchFamily="34" charset="0"/>
              <a:cs typeface="Arial" pitchFamily="34" charset="0"/>
            </a:endParaRPr>
          </a:p>
          <a:p>
            <a:pPr marL="0" indent="0">
              <a:buNone/>
            </a:pPr>
            <a:r>
              <a:rPr lang="en-US" sz="3100" b="1" u="sng" dirty="0">
                <a:solidFill>
                  <a:schemeClr val="tx2"/>
                </a:solidFill>
                <a:latin typeface="Arial" pitchFamily="34" charset="0"/>
                <a:cs typeface="Arial" pitchFamily="34" charset="0"/>
              </a:rPr>
              <a:t>Collection of Information</a:t>
            </a:r>
            <a:r>
              <a:rPr lang="en-US" sz="3100" dirty="0">
                <a:solidFill>
                  <a:schemeClr val="tx2"/>
                </a:solidFill>
                <a:latin typeface="Arial" pitchFamily="34" charset="0"/>
                <a:cs typeface="Arial" pitchFamily="34" charset="0"/>
              </a:rPr>
              <a:t> </a:t>
            </a:r>
            <a:r>
              <a:rPr lang="en-US" sz="3100" dirty="0">
                <a:latin typeface="Arial" pitchFamily="34" charset="0"/>
                <a:cs typeface="Arial" pitchFamily="34" charset="0"/>
              </a:rPr>
              <a:t>– Learn to:</a:t>
            </a:r>
          </a:p>
          <a:p>
            <a:pPr lvl="0"/>
            <a:r>
              <a:rPr lang="en-US" sz="3100" dirty="0">
                <a:latin typeface="Arial" pitchFamily="34" charset="0"/>
                <a:cs typeface="Arial" pitchFamily="34" charset="0"/>
              </a:rPr>
              <a:t>Access, organize, and use information</a:t>
            </a:r>
          </a:p>
          <a:p>
            <a:pPr lvl="0"/>
            <a:r>
              <a:rPr lang="en-US" sz="3100" dirty="0">
                <a:latin typeface="Arial" pitchFamily="34" charset="0"/>
                <a:cs typeface="Arial" pitchFamily="34" charset="0"/>
              </a:rPr>
              <a:t>Evaluate and cite sources</a:t>
            </a:r>
          </a:p>
          <a:p>
            <a:pPr lvl="0"/>
            <a:r>
              <a:rPr lang="en-US" sz="3100" dirty="0">
                <a:latin typeface="Arial" pitchFamily="34" charset="0"/>
                <a:cs typeface="Arial" pitchFamily="34" charset="0"/>
              </a:rPr>
              <a:t>Align solutions with </a:t>
            </a:r>
            <a:r>
              <a:rPr lang="en-US" sz="3100" dirty="0" smtClean="0">
                <a:latin typeface="Arial" pitchFamily="34" charset="0"/>
                <a:cs typeface="Arial" pitchFamily="34" charset="0"/>
              </a:rPr>
              <a:t>tasks</a:t>
            </a:r>
          </a:p>
          <a:p>
            <a:pPr marL="0" lvl="0" indent="0">
              <a:buNone/>
            </a:pPr>
            <a:endParaRPr lang="en-US" sz="3100" dirty="0">
              <a:latin typeface="Arial" pitchFamily="34" charset="0"/>
              <a:cs typeface="Arial" pitchFamily="34" charset="0"/>
            </a:endParaRPr>
          </a:p>
          <a:p>
            <a:pPr marL="0" indent="0">
              <a:buNone/>
            </a:pPr>
            <a:r>
              <a:rPr lang="en-US" sz="3100" b="1" u="sng" dirty="0">
                <a:solidFill>
                  <a:schemeClr val="tx2"/>
                </a:solidFill>
                <a:latin typeface="Arial" pitchFamily="34" charset="0"/>
                <a:cs typeface="Arial" pitchFamily="34" charset="0"/>
              </a:rPr>
              <a:t>Collaboration</a:t>
            </a:r>
            <a:r>
              <a:rPr lang="en-US" sz="3100" dirty="0">
                <a:latin typeface="Arial" pitchFamily="34" charset="0"/>
                <a:cs typeface="Arial" pitchFamily="34" charset="0"/>
              </a:rPr>
              <a:t> – Learn to:</a:t>
            </a:r>
          </a:p>
          <a:p>
            <a:pPr lvl="0"/>
            <a:r>
              <a:rPr lang="en-US" sz="3100" dirty="0">
                <a:latin typeface="Arial" pitchFamily="34" charset="0"/>
                <a:cs typeface="Arial" pitchFamily="34" charset="0"/>
              </a:rPr>
              <a:t>Initiate independently </a:t>
            </a:r>
          </a:p>
          <a:p>
            <a:pPr lvl="0"/>
            <a:r>
              <a:rPr lang="en-US" sz="3100" dirty="0">
                <a:latin typeface="Arial" pitchFamily="34" charset="0"/>
                <a:cs typeface="Arial" pitchFamily="34" charset="0"/>
              </a:rPr>
              <a:t>Share responsibilities</a:t>
            </a:r>
          </a:p>
          <a:p>
            <a:pPr lvl="0"/>
            <a:r>
              <a:rPr lang="en-US" sz="3100" dirty="0">
                <a:latin typeface="Arial" pitchFamily="34" charset="0"/>
                <a:cs typeface="Arial" pitchFamily="34" charset="0"/>
              </a:rPr>
              <a:t>Assist others</a:t>
            </a:r>
          </a:p>
          <a:p>
            <a:pPr lvl="0"/>
            <a:r>
              <a:rPr lang="en-US" sz="3100" dirty="0">
                <a:latin typeface="Arial" pitchFamily="34" charset="0"/>
                <a:cs typeface="Arial" pitchFamily="34" charset="0"/>
              </a:rPr>
              <a:t>Take a variety of roles</a:t>
            </a:r>
          </a:p>
          <a:p>
            <a:pPr lvl="0"/>
            <a:r>
              <a:rPr lang="en-US" sz="3100" dirty="0">
                <a:latin typeface="Arial" pitchFamily="34" charset="0"/>
                <a:cs typeface="Arial" pitchFamily="34" charset="0"/>
              </a:rPr>
              <a:t>Contribute ideas </a:t>
            </a:r>
          </a:p>
          <a:p>
            <a:pPr lvl="0"/>
            <a:r>
              <a:rPr lang="en-US" sz="3100" dirty="0">
                <a:latin typeface="Arial" pitchFamily="34" charset="0"/>
                <a:cs typeface="Arial" pitchFamily="34" charset="0"/>
              </a:rPr>
              <a:t>Apply strategies</a:t>
            </a:r>
          </a:p>
          <a:p>
            <a:pPr lvl="0"/>
            <a:r>
              <a:rPr lang="en-US" sz="3100" dirty="0">
                <a:latin typeface="Arial" pitchFamily="34" charset="0"/>
                <a:cs typeface="Arial" pitchFamily="34" charset="0"/>
              </a:rPr>
              <a:t>Keep an open mind </a:t>
            </a:r>
          </a:p>
          <a:p>
            <a:pPr lvl="0"/>
            <a:r>
              <a:rPr lang="en-US" sz="3100" dirty="0">
                <a:latin typeface="Arial" pitchFamily="34" charset="0"/>
                <a:cs typeface="Arial" pitchFamily="34" charset="0"/>
              </a:rPr>
              <a:t>Tolerate different </a:t>
            </a:r>
            <a:r>
              <a:rPr lang="en-US" sz="3100" dirty="0" smtClean="0">
                <a:latin typeface="Arial" pitchFamily="34" charset="0"/>
                <a:cs typeface="Arial" pitchFamily="34" charset="0"/>
              </a:rPr>
              <a:t>viewpoints</a:t>
            </a:r>
          </a:p>
          <a:p>
            <a:pPr marL="0" lvl="0" indent="0">
              <a:buNone/>
            </a:pPr>
            <a:endParaRPr lang="en-US" sz="3100" dirty="0">
              <a:latin typeface="Arial" pitchFamily="34" charset="0"/>
              <a:cs typeface="Arial" pitchFamily="34" charset="0"/>
            </a:endParaRPr>
          </a:p>
          <a:p>
            <a:pPr marL="0" indent="0">
              <a:buNone/>
            </a:pPr>
            <a:r>
              <a:rPr lang="en-US" sz="3100" b="1" u="sng" dirty="0">
                <a:solidFill>
                  <a:schemeClr val="tx2"/>
                </a:solidFill>
                <a:latin typeface="Arial" pitchFamily="34" charset="0"/>
                <a:cs typeface="Arial" pitchFamily="34" charset="0"/>
              </a:rPr>
              <a:t>Communication</a:t>
            </a:r>
            <a:r>
              <a:rPr lang="en-US" sz="3100" b="1" dirty="0">
                <a:solidFill>
                  <a:schemeClr val="tx2"/>
                </a:solidFill>
                <a:latin typeface="Arial" pitchFamily="34" charset="0"/>
                <a:cs typeface="Arial" pitchFamily="34" charset="0"/>
              </a:rPr>
              <a:t> </a:t>
            </a:r>
            <a:r>
              <a:rPr lang="en-US" sz="3100" dirty="0">
                <a:latin typeface="Arial" pitchFamily="34" charset="0"/>
                <a:cs typeface="Arial" pitchFamily="34" charset="0"/>
              </a:rPr>
              <a:t>– Learn to:</a:t>
            </a:r>
          </a:p>
          <a:p>
            <a:pPr lvl="0"/>
            <a:r>
              <a:rPr lang="en-US" sz="3100" dirty="0">
                <a:latin typeface="Arial" pitchFamily="34" charset="0"/>
                <a:cs typeface="Arial" pitchFamily="34" charset="0"/>
              </a:rPr>
              <a:t>Listen actively </a:t>
            </a:r>
          </a:p>
          <a:p>
            <a:pPr lvl="0"/>
            <a:r>
              <a:rPr lang="en-US" sz="3100" dirty="0">
                <a:latin typeface="Arial" pitchFamily="34" charset="0"/>
                <a:cs typeface="Arial" pitchFamily="34" charset="0"/>
              </a:rPr>
              <a:t>Express ideas</a:t>
            </a:r>
          </a:p>
          <a:p>
            <a:pPr lvl="0"/>
            <a:r>
              <a:rPr lang="en-US" sz="3100" dirty="0">
                <a:latin typeface="Arial" pitchFamily="34" charset="0"/>
                <a:cs typeface="Arial" pitchFamily="34" charset="0"/>
              </a:rPr>
              <a:t>Use multiple, appropriate forms of media and a variety of techniques</a:t>
            </a:r>
            <a:r>
              <a:rPr lang="en-US" sz="3100" dirty="0" smtClean="0">
                <a:latin typeface="Arial" pitchFamily="34" charset="0"/>
                <a:cs typeface="Arial" pitchFamily="34" charset="0"/>
              </a:rPr>
              <a:t>.</a:t>
            </a:r>
          </a:p>
          <a:p>
            <a:pPr marL="0" lvl="0" indent="0">
              <a:buNone/>
            </a:pPr>
            <a:endParaRPr lang="en-US" sz="3100" dirty="0">
              <a:latin typeface="Arial" pitchFamily="34" charset="0"/>
              <a:cs typeface="Arial" pitchFamily="34" charset="0"/>
            </a:endParaRPr>
          </a:p>
          <a:p>
            <a:pPr marL="0" indent="0">
              <a:buNone/>
            </a:pPr>
            <a:r>
              <a:rPr lang="en-US" sz="3100" b="1" u="sng" dirty="0">
                <a:solidFill>
                  <a:schemeClr val="tx2"/>
                </a:solidFill>
                <a:latin typeface="Arial" pitchFamily="34" charset="0"/>
                <a:cs typeface="Arial" pitchFamily="34" charset="0"/>
              </a:rPr>
              <a:t>Creativity</a:t>
            </a:r>
            <a:r>
              <a:rPr lang="en-US" sz="3100" dirty="0">
                <a:latin typeface="Arial" pitchFamily="34" charset="0"/>
                <a:cs typeface="Arial" pitchFamily="34" charset="0"/>
              </a:rPr>
              <a:t> – Learn to:</a:t>
            </a:r>
          </a:p>
          <a:p>
            <a:pPr lvl="0"/>
            <a:r>
              <a:rPr lang="en-US" sz="3100" dirty="0">
                <a:latin typeface="Arial" pitchFamily="34" charset="0"/>
                <a:cs typeface="Arial" pitchFamily="34" charset="0"/>
              </a:rPr>
              <a:t>Generate ideas, be original, and maximize creative efforts.</a:t>
            </a:r>
          </a:p>
          <a:p>
            <a:pPr lvl="0"/>
            <a:r>
              <a:rPr lang="en-US" sz="3100" dirty="0">
                <a:latin typeface="Arial" pitchFamily="34" charset="0"/>
                <a:cs typeface="Arial" pitchFamily="34" charset="0"/>
              </a:rPr>
              <a:t>Know your personal creative process</a:t>
            </a:r>
          </a:p>
          <a:p>
            <a:pPr lvl="0"/>
            <a:r>
              <a:rPr lang="en-US" sz="3100" dirty="0">
                <a:latin typeface="Arial" pitchFamily="34" charset="0"/>
                <a:cs typeface="Arial" pitchFamily="34" charset="0"/>
              </a:rPr>
              <a:t>Profit from your </a:t>
            </a:r>
            <a:r>
              <a:rPr lang="en-US" sz="3100" dirty="0" smtClean="0">
                <a:latin typeface="Arial" pitchFamily="34" charset="0"/>
                <a:cs typeface="Arial" pitchFamily="34" charset="0"/>
              </a:rPr>
              <a:t>mistakes</a:t>
            </a:r>
          </a:p>
          <a:p>
            <a:pPr marL="0" lvl="0" indent="0">
              <a:buNone/>
            </a:pPr>
            <a:endParaRPr lang="en-US" sz="3100" dirty="0">
              <a:latin typeface="Arial" pitchFamily="34" charset="0"/>
              <a:cs typeface="Arial" pitchFamily="34" charset="0"/>
            </a:endParaRPr>
          </a:p>
          <a:p>
            <a:pPr marL="0" indent="0">
              <a:buNone/>
            </a:pPr>
            <a:r>
              <a:rPr lang="en-US" sz="3100" b="1" u="sng" dirty="0">
                <a:solidFill>
                  <a:schemeClr val="tx2"/>
                </a:solidFill>
                <a:latin typeface="Arial" pitchFamily="34" charset="0"/>
                <a:cs typeface="Arial" pitchFamily="34" charset="0"/>
              </a:rPr>
              <a:t>Critical thinking</a:t>
            </a:r>
            <a:r>
              <a:rPr lang="en-US" sz="3100" dirty="0">
                <a:solidFill>
                  <a:schemeClr val="tx2"/>
                </a:solidFill>
                <a:latin typeface="Arial" pitchFamily="34" charset="0"/>
                <a:cs typeface="Arial" pitchFamily="34" charset="0"/>
              </a:rPr>
              <a:t> </a:t>
            </a:r>
            <a:r>
              <a:rPr lang="en-US" sz="3100" dirty="0">
                <a:latin typeface="Arial" pitchFamily="34" charset="0"/>
                <a:cs typeface="Arial" pitchFamily="34" charset="0"/>
              </a:rPr>
              <a:t>– Learn to</a:t>
            </a:r>
            <a:r>
              <a:rPr lang="en-US" sz="3100" dirty="0" smtClean="0">
                <a:latin typeface="Arial" pitchFamily="34" charset="0"/>
                <a:cs typeface="Arial" pitchFamily="34" charset="0"/>
              </a:rPr>
              <a:t>:</a:t>
            </a:r>
          </a:p>
          <a:p>
            <a:pPr marL="0" indent="0">
              <a:buNone/>
            </a:pPr>
            <a:endParaRPr lang="en-US" sz="3100" dirty="0">
              <a:latin typeface="Arial" pitchFamily="34" charset="0"/>
              <a:cs typeface="Arial" pitchFamily="34" charset="0"/>
            </a:endParaRPr>
          </a:p>
          <a:p>
            <a:pPr lvl="0"/>
            <a:r>
              <a:rPr lang="en-US" sz="3100" dirty="0">
                <a:latin typeface="Arial" pitchFamily="34" charset="0"/>
                <a:cs typeface="Arial" pitchFamily="34" charset="0"/>
              </a:rPr>
              <a:t>Ask clarifying questions and analyze complex systems</a:t>
            </a:r>
          </a:p>
          <a:p>
            <a:pPr lvl="0"/>
            <a:r>
              <a:rPr lang="en-US" sz="3100" dirty="0">
                <a:latin typeface="Arial" pitchFamily="34" charset="0"/>
                <a:cs typeface="Arial" pitchFamily="34" charset="0"/>
              </a:rPr>
              <a:t>Evaluate evidence and justify arguments</a:t>
            </a:r>
          </a:p>
          <a:p>
            <a:pPr lvl="0"/>
            <a:r>
              <a:rPr lang="en-US" sz="3100" dirty="0">
                <a:latin typeface="Arial" pitchFamily="34" charset="0"/>
                <a:cs typeface="Arial" pitchFamily="34" charset="0"/>
              </a:rPr>
              <a:t>Reflect on learning and transfer problem-solving </a:t>
            </a:r>
            <a:r>
              <a:rPr lang="en-US" sz="3100" dirty="0" smtClean="0">
                <a:latin typeface="Arial" pitchFamily="34" charset="0"/>
                <a:cs typeface="Arial" pitchFamily="34" charset="0"/>
              </a:rPr>
              <a:t>skills</a:t>
            </a:r>
          </a:p>
          <a:p>
            <a:pPr marL="0" lvl="0" indent="0">
              <a:buNone/>
            </a:pPr>
            <a:endParaRPr lang="en-US" sz="3100" dirty="0">
              <a:latin typeface="Arial" pitchFamily="34" charset="0"/>
              <a:cs typeface="Arial" pitchFamily="34" charset="0"/>
            </a:endParaRPr>
          </a:p>
          <a:p>
            <a:pPr marL="0" indent="0">
              <a:buNone/>
            </a:pPr>
            <a:r>
              <a:rPr lang="en-US" sz="3100" b="1" u="sng" dirty="0">
                <a:solidFill>
                  <a:schemeClr val="tx2"/>
                </a:solidFill>
                <a:latin typeface="Arial" pitchFamily="34" charset="0"/>
                <a:cs typeface="Arial" pitchFamily="34" charset="0"/>
              </a:rPr>
              <a:t>Character</a:t>
            </a:r>
            <a:r>
              <a:rPr lang="en-US" sz="3100" dirty="0">
                <a:latin typeface="Arial" pitchFamily="34" charset="0"/>
                <a:cs typeface="Arial" pitchFamily="34" charset="0"/>
              </a:rPr>
              <a:t> – Learn to</a:t>
            </a:r>
            <a:r>
              <a:rPr lang="en-US" sz="3100" dirty="0" smtClean="0">
                <a:latin typeface="Arial" pitchFamily="34" charset="0"/>
                <a:cs typeface="Arial" pitchFamily="34" charset="0"/>
              </a:rPr>
              <a:t>:</a:t>
            </a:r>
          </a:p>
          <a:p>
            <a:pPr marL="0" indent="0">
              <a:buNone/>
            </a:pPr>
            <a:endParaRPr lang="en-US" sz="3100" dirty="0">
              <a:latin typeface="Arial" pitchFamily="34" charset="0"/>
              <a:cs typeface="Arial" pitchFamily="34" charset="0"/>
            </a:endParaRPr>
          </a:p>
          <a:p>
            <a:pPr lvl="0"/>
            <a:r>
              <a:rPr lang="en-US" sz="3100" dirty="0">
                <a:latin typeface="Arial" pitchFamily="34" charset="0"/>
                <a:cs typeface="Arial" pitchFamily="34" charset="0"/>
              </a:rPr>
              <a:t>Show consideration, respect, and     concern for others</a:t>
            </a:r>
          </a:p>
          <a:p>
            <a:pPr lvl="0"/>
            <a:r>
              <a:rPr lang="en-US" sz="3100" dirty="0">
                <a:latin typeface="Arial" pitchFamily="34" charset="0"/>
                <a:cs typeface="Arial" pitchFamily="34" charset="0"/>
              </a:rPr>
              <a:t>Embrace diversity and maintain positive values</a:t>
            </a:r>
          </a:p>
          <a:p>
            <a:pPr marL="0" indent="0">
              <a:buNone/>
            </a:pPr>
            <a:endParaRPr lang="en-US" sz="3100" dirty="0">
              <a:latin typeface="Arial" pitchFamily="34" charset="0"/>
              <a:cs typeface="Arial" pitchFamily="34" charset="0"/>
            </a:endParaRPr>
          </a:p>
          <a:p>
            <a:pPr marL="0" indent="0">
              <a:buNone/>
            </a:pPr>
            <a:r>
              <a:rPr lang="en-US" sz="3100" b="1" u="sng" dirty="0">
                <a:solidFill>
                  <a:schemeClr val="tx2"/>
                </a:solidFill>
                <a:latin typeface="Arial" pitchFamily="34" charset="0"/>
                <a:cs typeface="Arial" pitchFamily="34" charset="0"/>
              </a:rPr>
              <a:t>College and Career Preparation</a:t>
            </a:r>
            <a:endParaRPr lang="en-US" sz="3100" dirty="0">
              <a:solidFill>
                <a:schemeClr val="tx2"/>
              </a:solidFill>
              <a:latin typeface="Arial" pitchFamily="34" charset="0"/>
              <a:cs typeface="Arial" pitchFamily="34" charset="0"/>
            </a:endParaRPr>
          </a:p>
        </p:txBody>
      </p:sp>
      <p:pic>
        <p:nvPicPr>
          <p:cNvPr id="6" name="Picture 5" descr="C:\Documents and Settings\Owner\Local Settings\Temporary Internet Files\Content.IE5\N03B921I\MC900039432[1].wmf"/>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22370" y="6021387"/>
            <a:ext cx="925830" cy="758825"/>
          </a:xfrm>
          <a:prstGeom prst="rect">
            <a:avLst/>
          </a:prstGeom>
          <a:noFill/>
          <a:ln>
            <a:noFill/>
          </a:ln>
        </p:spPr>
      </p:pic>
    </p:spTree>
    <p:extLst>
      <p:ext uri="{BB962C8B-B14F-4D97-AF65-F5344CB8AC3E}">
        <p14:creationId xmlns:p14="http://schemas.microsoft.com/office/powerpoint/2010/main" val="21640864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vivirlatino.com/i/2007/04/AquiHablamosEspano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32" y="1772817"/>
            <a:ext cx="1774825" cy="191681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23528" y="764707"/>
            <a:ext cx="9145016" cy="6186309"/>
          </a:xfrm>
          <a:prstGeom prst="rect">
            <a:avLst/>
          </a:prstGeom>
        </p:spPr>
        <p:txBody>
          <a:bodyPr wrap="square">
            <a:spAutoFit/>
          </a:bodyPr>
          <a:lstStyle/>
          <a:p>
            <a:pPr algn="ctr"/>
            <a:r>
              <a:rPr lang="en-US" sz="3600" dirty="0">
                <a:latin typeface="Elephant" pitchFamily="18" charset="0"/>
              </a:rPr>
              <a:t>Las </a:t>
            </a:r>
            <a:r>
              <a:rPr lang="en-US" sz="3600" dirty="0" err="1">
                <a:latin typeface="Elephant" pitchFamily="18" charset="0"/>
              </a:rPr>
              <a:t>reglas</a:t>
            </a:r>
            <a:r>
              <a:rPr lang="en-US" sz="3600" dirty="0">
                <a:latin typeface="Elephant" pitchFamily="18" charset="0"/>
              </a:rPr>
              <a:t> de la </a:t>
            </a:r>
            <a:r>
              <a:rPr lang="en-US" sz="3600" dirty="0" err="1">
                <a:latin typeface="Elephant" pitchFamily="18" charset="0"/>
              </a:rPr>
              <a:t>clase</a:t>
            </a:r>
            <a:endParaRPr lang="en-US" sz="3600" dirty="0">
              <a:latin typeface="Elephant" pitchFamily="18" charset="0"/>
            </a:endParaRPr>
          </a:p>
          <a:p>
            <a:pPr algn="ctr"/>
            <a:endParaRPr lang="en-US" sz="3600" dirty="0">
              <a:latin typeface="Elephant" pitchFamily="18" charset="0"/>
            </a:endParaRPr>
          </a:p>
          <a:p>
            <a:pPr algn="ctr"/>
            <a:r>
              <a:rPr lang="en-US" sz="3600" dirty="0" err="1">
                <a:latin typeface="Elephant" pitchFamily="18" charset="0"/>
              </a:rPr>
              <a:t>Es</a:t>
            </a:r>
            <a:r>
              <a:rPr lang="en-US" sz="3600" dirty="0">
                <a:latin typeface="Elephant" pitchFamily="18" charset="0"/>
              </a:rPr>
              <a:t> </a:t>
            </a:r>
            <a:r>
              <a:rPr lang="en-US" sz="3600" dirty="0" err="1">
                <a:latin typeface="Elephant" pitchFamily="18" charset="0"/>
              </a:rPr>
              <a:t>importante</a:t>
            </a:r>
            <a:r>
              <a:rPr lang="en-US" sz="3600" dirty="0" smtClean="0">
                <a:latin typeface="Elephant" pitchFamily="18" charset="0"/>
              </a:rPr>
              <a:t>….</a:t>
            </a:r>
          </a:p>
          <a:p>
            <a:pPr algn="ctr"/>
            <a:endParaRPr lang="en-US" sz="3600" dirty="0">
              <a:latin typeface="Elephant" pitchFamily="18" charset="0"/>
            </a:endParaRPr>
          </a:p>
          <a:p>
            <a:pPr algn="ctr"/>
            <a:r>
              <a:rPr lang="en-US" sz="3600" dirty="0" err="1">
                <a:latin typeface="Elephant" pitchFamily="18" charset="0"/>
              </a:rPr>
              <a:t>hablar</a:t>
            </a:r>
            <a:endParaRPr lang="en-US" sz="3600" dirty="0">
              <a:latin typeface="Elephant" pitchFamily="18" charset="0"/>
            </a:endParaRPr>
          </a:p>
          <a:p>
            <a:pPr algn="ctr"/>
            <a:r>
              <a:rPr lang="en-US" sz="3600" dirty="0" err="1">
                <a:latin typeface="Elephant" pitchFamily="18" charset="0"/>
              </a:rPr>
              <a:t>preguntar</a:t>
            </a:r>
            <a:endParaRPr lang="en-US" sz="3600" dirty="0">
              <a:latin typeface="Elephant" pitchFamily="18" charset="0"/>
            </a:endParaRPr>
          </a:p>
          <a:p>
            <a:pPr algn="ctr"/>
            <a:r>
              <a:rPr lang="en-US" sz="3600" dirty="0" err="1">
                <a:latin typeface="Elephant" pitchFamily="18" charset="0"/>
              </a:rPr>
              <a:t>contestar</a:t>
            </a:r>
            <a:endParaRPr lang="en-US" sz="3600" dirty="0">
              <a:latin typeface="Elephant" pitchFamily="18" charset="0"/>
            </a:endParaRPr>
          </a:p>
          <a:p>
            <a:pPr algn="ctr"/>
            <a:r>
              <a:rPr lang="en-US" sz="3600" dirty="0" err="1">
                <a:latin typeface="Elephant" pitchFamily="18" charset="0"/>
              </a:rPr>
              <a:t>pensar</a:t>
            </a:r>
            <a:r>
              <a:rPr lang="en-US" sz="3600" dirty="0">
                <a:latin typeface="Elephant" pitchFamily="18" charset="0"/>
              </a:rPr>
              <a:t>…</a:t>
            </a:r>
          </a:p>
          <a:p>
            <a:pPr algn="ctr"/>
            <a:endParaRPr lang="en-US" sz="3600" dirty="0">
              <a:latin typeface="Elephant" pitchFamily="18" charset="0"/>
            </a:endParaRPr>
          </a:p>
          <a:p>
            <a:pPr algn="ctr"/>
            <a:r>
              <a:rPr lang="en-US" sz="3600" dirty="0">
                <a:latin typeface="Elephant" pitchFamily="18" charset="0"/>
              </a:rPr>
              <a:t>...en </a:t>
            </a:r>
            <a:r>
              <a:rPr lang="en-US" sz="3600" dirty="0" err="1">
                <a:latin typeface="Elephant" pitchFamily="18" charset="0"/>
              </a:rPr>
              <a:t>español</a:t>
            </a:r>
            <a:r>
              <a:rPr lang="en-US" sz="3600" dirty="0">
                <a:latin typeface="Elephant" pitchFamily="18" charset="0"/>
              </a:rPr>
              <a:t> </a:t>
            </a:r>
            <a:r>
              <a:rPr lang="en-US" sz="3600" dirty="0" err="1">
                <a:latin typeface="Elephant" pitchFamily="18" charset="0"/>
              </a:rPr>
              <a:t>por</a:t>
            </a:r>
            <a:r>
              <a:rPr lang="en-US" sz="3600" dirty="0">
                <a:latin typeface="Elephant" pitchFamily="18" charset="0"/>
              </a:rPr>
              <a:t> favor.</a:t>
            </a:r>
          </a:p>
          <a:p>
            <a:pPr algn="ctr"/>
            <a:r>
              <a:rPr lang="en-US" sz="3600" dirty="0">
                <a:latin typeface="Elephant" pitchFamily="18" charset="0"/>
                <a:sym typeface="Wingdings" pitchFamily="2" charset="2"/>
              </a:rPr>
              <a:t> </a:t>
            </a:r>
            <a:r>
              <a:rPr lang="en-US" sz="3600" dirty="0">
                <a:latin typeface="Elephant" pitchFamily="18" charset="0"/>
              </a:rPr>
              <a:t>Gracias </a:t>
            </a:r>
            <a:r>
              <a:rPr lang="en-US" sz="3600" dirty="0">
                <a:latin typeface="Elephant" pitchFamily="18" charset="0"/>
                <a:sym typeface="Wingdings" pitchFamily="2" charset="2"/>
              </a:rPr>
              <a:t></a:t>
            </a:r>
            <a:endParaRPr lang="en-US" sz="3600" dirty="0">
              <a:latin typeface="Elephant" pitchFamily="18" charset="0"/>
            </a:endParaRPr>
          </a:p>
        </p:txBody>
      </p:sp>
    </p:spTree>
    <p:extLst>
      <p:ext uri="{BB962C8B-B14F-4D97-AF65-F5344CB8AC3E}">
        <p14:creationId xmlns:p14="http://schemas.microsoft.com/office/powerpoint/2010/main" val="16428317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87637" y="21746"/>
            <a:ext cx="4953000" cy="1066800"/>
          </a:xfrm>
        </p:spPr>
        <p:txBody>
          <a:bodyPr>
            <a:normAutofit fontScale="90000"/>
          </a:bodyPr>
          <a:lstStyle/>
          <a:p>
            <a:r>
              <a:rPr lang="en-US" sz="4900" b="1" dirty="0" err="1" smtClean="0">
                <a:latin typeface="Arial" pitchFamily="34" charset="0"/>
                <a:cs typeface="Arial" pitchFamily="34" charset="0"/>
              </a:rPr>
              <a:t>Hacer</a:t>
            </a:r>
            <a:r>
              <a:rPr lang="en-US" sz="4900" b="1" dirty="0" smtClean="0">
                <a:latin typeface="Arial" pitchFamily="34" charset="0"/>
                <a:cs typeface="Arial" pitchFamily="34" charset="0"/>
              </a:rPr>
              <a:t> </a:t>
            </a:r>
            <a:r>
              <a:rPr lang="en-US" sz="4900" b="1" dirty="0" err="1" smtClean="0">
                <a:latin typeface="Arial" pitchFamily="34" charset="0"/>
                <a:cs typeface="Arial" pitchFamily="34" charset="0"/>
              </a:rPr>
              <a:t>tu</a:t>
            </a:r>
            <a:r>
              <a:rPr lang="en-US" sz="4900" b="1" dirty="0" smtClean="0">
                <a:latin typeface="Arial" pitchFamily="34" charset="0"/>
                <a:cs typeface="Arial" pitchFamily="34" charset="0"/>
              </a:rPr>
              <a:t> </a:t>
            </a:r>
            <a:r>
              <a:rPr lang="en-US" sz="4900" b="1" dirty="0" err="1" smtClean="0">
                <a:latin typeface="Arial" pitchFamily="34" charset="0"/>
                <a:cs typeface="Arial" pitchFamily="34" charset="0"/>
              </a:rPr>
              <a:t>día</a:t>
            </a:r>
            <a:r>
              <a:rPr lang="en-US" sz="4900" b="1" dirty="0" smtClean="0">
                <a:latin typeface="Arial" pitchFamily="34" charset="0"/>
                <a:cs typeface="Arial" pitchFamily="34" charset="0"/>
              </a:rPr>
              <a:t/>
            </a:r>
            <a:br>
              <a:rPr lang="en-US" sz="4900" b="1" dirty="0" smtClean="0">
                <a:latin typeface="Arial" pitchFamily="34" charset="0"/>
                <a:cs typeface="Arial" pitchFamily="34" charset="0"/>
              </a:rPr>
            </a:br>
            <a:endParaRPr lang="en-US" sz="3600" dirty="0">
              <a:latin typeface="Script MT Bold" pitchFamily="66" charset="0"/>
              <a:cs typeface="Arial" pitchFamily="34" charset="0"/>
            </a:endParaRPr>
          </a:p>
        </p:txBody>
      </p:sp>
      <p:sp>
        <p:nvSpPr>
          <p:cNvPr id="3" name="Subtitle 2"/>
          <p:cNvSpPr>
            <a:spLocks noGrp="1"/>
          </p:cNvSpPr>
          <p:nvPr>
            <p:ph type="subTitle" idx="1"/>
          </p:nvPr>
        </p:nvSpPr>
        <p:spPr>
          <a:xfrm>
            <a:off x="391785" y="2640668"/>
            <a:ext cx="2213433" cy="533400"/>
          </a:xfrm>
        </p:spPr>
        <p:txBody>
          <a:bodyPr>
            <a:normAutofit fontScale="92500" lnSpcReduction="10000"/>
          </a:bodyPr>
          <a:lstStyle/>
          <a:p>
            <a:r>
              <a:rPr lang="en-US" dirty="0" err="1">
                <a:solidFill>
                  <a:schemeClr val="tx1"/>
                </a:solidFill>
                <a:latin typeface="Arial" pitchFamily="34" charset="0"/>
                <a:cs typeface="Arial" pitchFamily="34" charset="0"/>
              </a:rPr>
              <a:t>p</a:t>
            </a:r>
            <a:r>
              <a:rPr lang="en-US" dirty="0" err="1" smtClean="0">
                <a:solidFill>
                  <a:schemeClr val="tx1"/>
                </a:solidFill>
                <a:latin typeface="Arial" pitchFamily="34" charset="0"/>
                <a:cs typeface="Arial" pitchFamily="34" charset="0"/>
              </a:rPr>
              <a:t>aso</a:t>
            </a:r>
            <a:r>
              <a:rPr lang="en-US" dirty="0" smtClean="0">
                <a:solidFill>
                  <a:schemeClr val="tx1"/>
                </a:solidFill>
                <a:latin typeface="Arial" pitchFamily="34" charset="0"/>
                <a:cs typeface="Arial" pitchFamily="34" charset="0"/>
              </a:rPr>
              <a:t> dos</a:t>
            </a:r>
            <a:endParaRPr lang="en-US" dirty="0">
              <a:solidFill>
                <a:schemeClr val="tx1"/>
              </a:solidFill>
              <a:latin typeface="Arial" pitchFamily="34" charset="0"/>
              <a:cs typeface="Arial" pitchFamily="34" charset="0"/>
            </a:endParaRPr>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0265" y="1302513"/>
            <a:ext cx="3876675"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595" y="3498480"/>
            <a:ext cx="1983842"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Subtitle 2"/>
          <p:cNvSpPr txBox="1">
            <a:spLocks/>
          </p:cNvSpPr>
          <p:nvPr/>
        </p:nvSpPr>
        <p:spPr>
          <a:xfrm>
            <a:off x="330611" y="1802526"/>
            <a:ext cx="2347858" cy="533400"/>
          </a:xfrm>
          <a:prstGeom prst="rect">
            <a:avLst/>
          </a:prstGeom>
        </p:spPr>
        <p:txBody>
          <a:bodyPr vert="horz" lIns="91440" tIns="45720" rIns="91440" bIns="45720" rtlCol="0">
            <a:normAutofit fontScale="92500" lnSpcReduction="1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err="1">
                <a:solidFill>
                  <a:schemeClr val="tx1"/>
                </a:solidFill>
                <a:latin typeface="Arial" pitchFamily="34" charset="0"/>
                <a:cs typeface="Arial" pitchFamily="34" charset="0"/>
              </a:rPr>
              <a:t>p</a:t>
            </a:r>
            <a:r>
              <a:rPr lang="en-US" dirty="0" err="1" smtClean="0">
                <a:solidFill>
                  <a:schemeClr val="tx1"/>
                </a:solidFill>
                <a:latin typeface="Arial" pitchFamily="34" charset="0"/>
                <a:cs typeface="Arial" pitchFamily="34" charset="0"/>
              </a:rPr>
              <a:t>aso</a:t>
            </a:r>
            <a:r>
              <a:rPr lang="en-US" dirty="0" smtClean="0">
                <a:solidFill>
                  <a:schemeClr val="tx1"/>
                </a:solidFill>
                <a:latin typeface="Arial" pitchFamily="34" charset="0"/>
                <a:cs typeface="Arial" pitchFamily="34" charset="0"/>
              </a:rPr>
              <a:t> </a:t>
            </a:r>
            <a:r>
              <a:rPr lang="en-US" dirty="0" err="1" smtClean="0">
                <a:solidFill>
                  <a:schemeClr val="tx1"/>
                </a:solidFill>
                <a:latin typeface="Arial" pitchFamily="34" charset="0"/>
                <a:cs typeface="Arial" pitchFamily="34" charset="0"/>
              </a:rPr>
              <a:t>uno</a:t>
            </a:r>
            <a:endParaRPr lang="en-US" dirty="0">
              <a:solidFill>
                <a:schemeClr val="tx1"/>
              </a:solidFill>
              <a:latin typeface="Arial" pitchFamily="34" charset="0"/>
              <a:cs typeface="Arial" pitchFamily="34" charset="0"/>
            </a:endParaRPr>
          </a:p>
        </p:txBody>
      </p:sp>
      <p:sp>
        <p:nvSpPr>
          <p:cNvPr id="14" name="Subtitle 2"/>
          <p:cNvSpPr txBox="1">
            <a:spLocks/>
          </p:cNvSpPr>
          <p:nvPr/>
        </p:nvSpPr>
        <p:spPr>
          <a:xfrm>
            <a:off x="375069" y="3408864"/>
            <a:ext cx="2231027" cy="533400"/>
          </a:xfrm>
          <a:prstGeom prst="rect">
            <a:avLst/>
          </a:prstGeom>
        </p:spPr>
        <p:txBody>
          <a:bodyPr vert="horz" lIns="91440" tIns="45720" rIns="91440" bIns="45720" rtlCol="0">
            <a:normAutofit fontScale="92500" lnSpcReduction="1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err="1" smtClean="0">
                <a:solidFill>
                  <a:schemeClr val="tx1"/>
                </a:solidFill>
                <a:latin typeface="Arial" pitchFamily="34" charset="0"/>
                <a:cs typeface="Arial" pitchFamily="34" charset="0"/>
              </a:rPr>
              <a:t>paso</a:t>
            </a:r>
            <a:r>
              <a:rPr lang="en-US" dirty="0" smtClean="0">
                <a:solidFill>
                  <a:schemeClr val="tx1"/>
                </a:solidFill>
                <a:latin typeface="Arial" pitchFamily="34" charset="0"/>
                <a:cs typeface="Arial" pitchFamily="34" charset="0"/>
              </a:rPr>
              <a:t> </a:t>
            </a:r>
            <a:r>
              <a:rPr lang="en-US" dirty="0" err="1" smtClean="0">
                <a:solidFill>
                  <a:schemeClr val="tx1"/>
                </a:solidFill>
                <a:latin typeface="Arial" pitchFamily="34" charset="0"/>
                <a:cs typeface="Arial" pitchFamily="34" charset="0"/>
              </a:rPr>
              <a:t>tres</a:t>
            </a:r>
            <a:endParaRPr lang="en-US" dirty="0">
              <a:solidFill>
                <a:schemeClr val="tx1"/>
              </a:solidFill>
              <a:latin typeface="Arial" pitchFamily="34" charset="0"/>
              <a:cs typeface="Arial" pitchFamily="34" charset="0"/>
            </a:endParaRPr>
          </a:p>
        </p:txBody>
      </p:sp>
      <p:sp>
        <p:nvSpPr>
          <p:cNvPr id="15" name="Subtitle 2"/>
          <p:cNvSpPr txBox="1">
            <a:spLocks/>
          </p:cNvSpPr>
          <p:nvPr/>
        </p:nvSpPr>
        <p:spPr>
          <a:xfrm>
            <a:off x="311035" y="4241147"/>
            <a:ext cx="2783249" cy="533400"/>
          </a:xfrm>
          <a:prstGeom prst="rect">
            <a:avLst/>
          </a:prstGeom>
        </p:spPr>
        <p:txBody>
          <a:bodyPr vert="horz" lIns="91440" tIns="45720" rIns="91440" bIns="45720" rtlCol="0">
            <a:normAutofit fontScale="92500" lnSpcReduction="1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err="1" smtClean="0">
                <a:solidFill>
                  <a:schemeClr val="tx1"/>
                </a:solidFill>
                <a:latin typeface="Arial" pitchFamily="34" charset="0"/>
                <a:cs typeface="Arial" pitchFamily="34" charset="0"/>
              </a:rPr>
              <a:t>paso</a:t>
            </a:r>
            <a:r>
              <a:rPr lang="en-US" dirty="0" smtClean="0">
                <a:solidFill>
                  <a:schemeClr val="tx1"/>
                </a:solidFill>
                <a:latin typeface="Arial" pitchFamily="34" charset="0"/>
                <a:cs typeface="Arial" pitchFamily="34" charset="0"/>
              </a:rPr>
              <a:t> </a:t>
            </a:r>
            <a:r>
              <a:rPr lang="en-US" dirty="0" err="1" smtClean="0">
                <a:solidFill>
                  <a:schemeClr val="tx1"/>
                </a:solidFill>
                <a:latin typeface="Arial" pitchFamily="34" charset="0"/>
                <a:cs typeface="Arial" pitchFamily="34" charset="0"/>
              </a:rPr>
              <a:t>cuatro</a:t>
            </a:r>
            <a:endParaRPr lang="en-US" dirty="0">
              <a:solidFill>
                <a:schemeClr val="tx1"/>
              </a:solidFill>
              <a:latin typeface="Arial" pitchFamily="34" charset="0"/>
              <a:cs typeface="Arial" pitchFamily="34" charset="0"/>
            </a:endParaRPr>
          </a:p>
        </p:txBody>
      </p:sp>
      <p:pic>
        <p:nvPicPr>
          <p:cNvPr id="1033" name="Picture 9" descr="C:\Documents and Settings\Owner\Local Settings\Temporary Internet Files\Content.IE5\LRF0UNGH\MC90038383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20865" y="1534878"/>
            <a:ext cx="658368" cy="93268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Documents and Settings\Owner\Local Settings\Temporary Internet Files\Content.IE5\JW9C3DFF\MC900445736[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16295" y="2307094"/>
            <a:ext cx="346558" cy="856794"/>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C:\Documents and Settings\Owner\Local Settings\Temporary Internet Files\Content.IE5\N03B921I\MC900432599[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77425" y="3408864"/>
            <a:ext cx="810870" cy="810870"/>
          </a:xfrm>
          <a:prstGeom prst="rect">
            <a:avLst/>
          </a:prstGeom>
          <a:noFill/>
          <a:extLst>
            <a:ext uri="{909E8E84-426E-40DD-AFC4-6F175D3DCCD1}">
              <a14:hiddenFill xmlns:a14="http://schemas.microsoft.com/office/drawing/2010/main">
                <a:solidFill>
                  <a:srgbClr val="FFFFFF"/>
                </a:solidFill>
              </a14:hiddenFill>
            </a:ext>
          </a:extLst>
        </p:spPr>
      </p:pic>
      <p:pic>
        <p:nvPicPr>
          <p:cNvPr id="1041" name="Picture 17" descr="C:\Documents and Settings\Owner\Local Settings\Temporary Internet Files\Content.IE5\N03B921I\MC90023260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72825" y="2392421"/>
            <a:ext cx="512219" cy="771467"/>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C:\Documents and Settings\Owner\Local Settings\Temporary Internet Files\Content.IE5\N03B921I\MC900088968[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38033" y="4422281"/>
            <a:ext cx="713689" cy="896569"/>
          </a:xfrm>
          <a:prstGeom prst="rect">
            <a:avLst/>
          </a:prstGeom>
          <a:noFill/>
          <a:extLst>
            <a:ext uri="{909E8E84-426E-40DD-AFC4-6F175D3DCCD1}">
              <a14:hiddenFill xmlns:a14="http://schemas.microsoft.com/office/drawing/2010/main">
                <a:solidFill>
                  <a:srgbClr val="FFFFFF"/>
                </a:solidFill>
              </a14:hiddenFill>
            </a:ext>
          </a:extLst>
        </p:spPr>
      </p:pic>
      <p:pic>
        <p:nvPicPr>
          <p:cNvPr id="1043" name="Picture 19" descr="C:\Documents and Settings\Owner\Local Settings\Temporary Internet Files\Content.IE5\JW9C3DFF\MC900089044[1].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132105" y="4241147"/>
            <a:ext cx="661495" cy="587060"/>
          </a:xfrm>
          <a:prstGeom prst="rect">
            <a:avLst/>
          </a:prstGeom>
          <a:noFill/>
          <a:extLst>
            <a:ext uri="{909E8E84-426E-40DD-AFC4-6F175D3DCCD1}">
              <a14:hiddenFill xmlns:a14="http://schemas.microsoft.com/office/drawing/2010/main">
                <a:solidFill>
                  <a:srgbClr val="FFFFFF"/>
                </a:solidFill>
              </a14:hiddenFill>
            </a:ext>
          </a:extLst>
        </p:spPr>
      </p:pic>
      <p:pic>
        <p:nvPicPr>
          <p:cNvPr id="1047" name="Picture 23" descr="C:\Documents and Settings\Owner\Local Settings\Temporary Internet Files\Content.IE5\N03B921I\MC900383644[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72000" y="4084039"/>
            <a:ext cx="598592" cy="901276"/>
          </a:xfrm>
          <a:prstGeom prst="rect">
            <a:avLst/>
          </a:prstGeom>
          <a:noFill/>
          <a:extLst>
            <a:ext uri="{909E8E84-426E-40DD-AFC4-6F175D3DCCD1}">
              <a14:hiddenFill xmlns:a14="http://schemas.microsoft.com/office/drawing/2010/main">
                <a:solidFill>
                  <a:srgbClr val="FFFFFF"/>
                </a:solidFill>
              </a14:hiddenFill>
            </a:ext>
          </a:extLst>
        </p:spPr>
      </p:pic>
      <p:sp>
        <p:nvSpPr>
          <p:cNvPr id="33" name="Subtitle 2"/>
          <p:cNvSpPr txBox="1">
            <a:spLocks/>
          </p:cNvSpPr>
          <p:nvPr/>
        </p:nvSpPr>
        <p:spPr>
          <a:xfrm>
            <a:off x="5234578" y="1520802"/>
            <a:ext cx="3407750" cy="627398"/>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3000" dirty="0" err="1" smtClean="0">
                <a:solidFill>
                  <a:schemeClr val="tx1"/>
                </a:solidFill>
                <a:latin typeface="Arial" pitchFamily="34" charset="0"/>
                <a:cs typeface="Arial" pitchFamily="34" charset="0"/>
              </a:rPr>
              <a:t>ganar</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puntos</a:t>
            </a:r>
            <a:endParaRPr lang="en-US" sz="3000" dirty="0" smtClean="0">
              <a:solidFill>
                <a:schemeClr val="tx1"/>
              </a:solidFill>
              <a:latin typeface="Arial" pitchFamily="34" charset="0"/>
              <a:cs typeface="Arial" pitchFamily="34" charset="0"/>
            </a:endParaRPr>
          </a:p>
          <a:p>
            <a:endParaRPr lang="en-US" dirty="0">
              <a:solidFill>
                <a:schemeClr val="tx1"/>
              </a:solidFill>
              <a:latin typeface="Elephant" pitchFamily="18" charset="0"/>
            </a:endParaRPr>
          </a:p>
        </p:txBody>
      </p:sp>
      <p:sp>
        <p:nvSpPr>
          <p:cNvPr id="34" name="Subtitle 2"/>
          <p:cNvSpPr txBox="1">
            <a:spLocks/>
          </p:cNvSpPr>
          <p:nvPr/>
        </p:nvSpPr>
        <p:spPr>
          <a:xfrm>
            <a:off x="5431450" y="2110525"/>
            <a:ext cx="3026750" cy="184652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US" sz="2400" dirty="0" smtClean="0">
              <a:solidFill>
                <a:schemeClr val="tx1"/>
              </a:solidFill>
              <a:latin typeface="Elephant" pitchFamily="18" charset="0"/>
            </a:endParaRPr>
          </a:p>
          <a:p>
            <a:endParaRPr lang="en-US" dirty="0">
              <a:solidFill>
                <a:schemeClr val="tx1"/>
              </a:solidFill>
              <a:latin typeface="Elephant" pitchFamily="18" charset="0"/>
            </a:endParaRPr>
          </a:p>
        </p:txBody>
      </p:sp>
      <p:sp>
        <p:nvSpPr>
          <p:cNvPr id="35" name="Subtitle 2"/>
          <p:cNvSpPr txBox="1">
            <a:spLocks/>
          </p:cNvSpPr>
          <p:nvPr/>
        </p:nvSpPr>
        <p:spPr>
          <a:xfrm>
            <a:off x="5736250" y="2160075"/>
            <a:ext cx="3407750" cy="2076963"/>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600" dirty="0" smtClean="0">
                <a:solidFill>
                  <a:schemeClr val="tx1"/>
                </a:solidFill>
                <a:latin typeface="Arial" pitchFamily="34" charset="0"/>
                <a:cs typeface="Arial" pitchFamily="34" charset="0"/>
              </a:rPr>
              <a:t>Kindergarten	10 </a:t>
            </a:r>
            <a:r>
              <a:rPr lang="en-US" sz="1600" dirty="0" err="1" smtClean="0">
                <a:solidFill>
                  <a:schemeClr val="tx1"/>
                </a:solidFill>
                <a:latin typeface="Arial" pitchFamily="34" charset="0"/>
                <a:cs typeface="Arial" pitchFamily="34" charset="0"/>
              </a:rPr>
              <a:t>puntos</a:t>
            </a:r>
            <a:endParaRPr lang="en-US" sz="1600" dirty="0" smtClean="0">
              <a:solidFill>
                <a:schemeClr val="tx1"/>
              </a:solidFill>
              <a:latin typeface="Arial" pitchFamily="34" charset="0"/>
              <a:cs typeface="Arial" pitchFamily="34" charset="0"/>
            </a:endParaRPr>
          </a:p>
          <a:p>
            <a:pPr algn="l"/>
            <a:r>
              <a:rPr lang="en-US" sz="1600" smtClean="0">
                <a:solidFill>
                  <a:schemeClr val="tx1"/>
                </a:solidFill>
                <a:latin typeface="Arial" pitchFamily="34" charset="0"/>
                <a:cs typeface="Arial" pitchFamily="34" charset="0"/>
              </a:rPr>
              <a:t>Grade </a:t>
            </a:r>
            <a:r>
              <a:rPr lang="en-US" sz="1600" dirty="0" smtClean="0">
                <a:solidFill>
                  <a:schemeClr val="tx1"/>
                </a:solidFill>
                <a:latin typeface="Arial" pitchFamily="34" charset="0"/>
                <a:cs typeface="Arial" pitchFamily="34" charset="0"/>
              </a:rPr>
              <a:t>1 	</a:t>
            </a:r>
            <a:r>
              <a:rPr lang="en-US" sz="1600" dirty="0">
                <a:solidFill>
                  <a:schemeClr val="tx1"/>
                </a:solidFill>
                <a:latin typeface="Arial" pitchFamily="34" charset="0"/>
                <a:cs typeface="Arial" pitchFamily="34" charset="0"/>
              </a:rPr>
              <a:t>	</a:t>
            </a:r>
            <a:r>
              <a:rPr lang="en-US" sz="1600" dirty="0" smtClean="0">
                <a:solidFill>
                  <a:schemeClr val="tx1"/>
                </a:solidFill>
                <a:latin typeface="Arial" pitchFamily="34" charset="0"/>
                <a:cs typeface="Arial" pitchFamily="34" charset="0"/>
              </a:rPr>
              <a:t>10 </a:t>
            </a:r>
            <a:r>
              <a:rPr lang="en-US" sz="1600" dirty="0" err="1" smtClean="0">
                <a:solidFill>
                  <a:schemeClr val="tx1"/>
                </a:solidFill>
                <a:latin typeface="Arial" pitchFamily="34" charset="0"/>
                <a:cs typeface="Arial" pitchFamily="34" charset="0"/>
              </a:rPr>
              <a:t>puntos</a:t>
            </a:r>
            <a:endParaRPr lang="en-US" sz="1600" dirty="0" smtClean="0">
              <a:solidFill>
                <a:schemeClr val="tx1"/>
              </a:solidFill>
              <a:latin typeface="Arial" pitchFamily="34" charset="0"/>
              <a:cs typeface="Arial" pitchFamily="34" charset="0"/>
            </a:endParaRPr>
          </a:p>
          <a:p>
            <a:pPr algn="l"/>
            <a:r>
              <a:rPr lang="en-US" sz="1600" dirty="0" smtClean="0">
                <a:solidFill>
                  <a:schemeClr val="tx1"/>
                </a:solidFill>
                <a:latin typeface="Arial" pitchFamily="34" charset="0"/>
                <a:cs typeface="Arial" pitchFamily="34" charset="0"/>
              </a:rPr>
              <a:t>Grade 2		10 </a:t>
            </a:r>
            <a:r>
              <a:rPr lang="en-US" sz="1600" dirty="0" err="1" smtClean="0">
                <a:solidFill>
                  <a:schemeClr val="tx1"/>
                </a:solidFill>
                <a:latin typeface="Arial" pitchFamily="34" charset="0"/>
                <a:cs typeface="Arial" pitchFamily="34" charset="0"/>
              </a:rPr>
              <a:t>puntos</a:t>
            </a:r>
            <a:endParaRPr lang="en-US" sz="1600" dirty="0" smtClean="0">
              <a:solidFill>
                <a:schemeClr val="tx1"/>
              </a:solidFill>
              <a:latin typeface="Arial" pitchFamily="34" charset="0"/>
              <a:cs typeface="Arial" pitchFamily="34" charset="0"/>
            </a:endParaRPr>
          </a:p>
          <a:p>
            <a:pPr algn="l"/>
            <a:r>
              <a:rPr lang="en-US" sz="1600" dirty="0" smtClean="0">
                <a:solidFill>
                  <a:schemeClr val="tx1"/>
                </a:solidFill>
                <a:latin typeface="Arial" pitchFamily="34" charset="0"/>
                <a:cs typeface="Arial" pitchFamily="34" charset="0"/>
              </a:rPr>
              <a:t>Grade 3		45 </a:t>
            </a:r>
            <a:r>
              <a:rPr lang="en-US" sz="1600" dirty="0" err="1" smtClean="0">
                <a:solidFill>
                  <a:schemeClr val="tx1"/>
                </a:solidFill>
                <a:latin typeface="Arial" pitchFamily="34" charset="0"/>
                <a:cs typeface="Arial" pitchFamily="34" charset="0"/>
              </a:rPr>
              <a:t>puntos</a:t>
            </a:r>
            <a:endParaRPr lang="en-US" sz="1600" dirty="0" smtClean="0">
              <a:solidFill>
                <a:schemeClr val="tx1"/>
              </a:solidFill>
              <a:latin typeface="Arial" pitchFamily="34" charset="0"/>
              <a:cs typeface="Arial" pitchFamily="34" charset="0"/>
            </a:endParaRPr>
          </a:p>
          <a:p>
            <a:pPr algn="l"/>
            <a:r>
              <a:rPr lang="en-US" sz="1600" dirty="0" smtClean="0">
                <a:solidFill>
                  <a:schemeClr val="tx1"/>
                </a:solidFill>
                <a:latin typeface="Arial" pitchFamily="34" charset="0"/>
                <a:cs typeface="Arial" pitchFamily="34" charset="0"/>
              </a:rPr>
              <a:t>Grade 4		45 </a:t>
            </a:r>
            <a:r>
              <a:rPr lang="en-US" sz="1600" dirty="0" err="1" smtClean="0">
                <a:solidFill>
                  <a:schemeClr val="tx1"/>
                </a:solidFill>
                <a:latin typeface="Arial" pitchFamily="34" charset="0"/>
                <a:cs typeface="Arial" pitchFamily="34" charset="0"/>
              </a:rPr>
              <a:t>puntos</a:t>
            </a:r>
            <a:r>
              <a:rPr lang="en-US" sz="1600" dirty="0" smtClean="0">
                <a:solidFill>
                  <a:schemeClr val="tx1"/>
                </a:solidFill>
                <a:latin typeface="Arial" pitchFamily="34" charset="0"/>
                <a:cs typeface="Arial" pitchFamily="34" charset="0"/>
              </a:rPr>
              <a:t>	</a:t>
            </a:r>
          </a:p>
          <a:p>
            <a:pPr algn="l"/>
            <a:r>
              <a:rPr lang="en-US" sz="1600" dirty="0" smtClean="0">
                <a:solidFill>
                  <a:schemeClr val="tx1"/>
                </a:solidFill>
                <a:latin typeface="Arial" pitchFamily="34" charset="0"/>
                <a:cs typeface="Arial" pitchFamily="34" charset="0"/>
              </a:rPr>
              <a:t>Grade 5		45 </a:t>
            </a:r>
            <a:r>
              <a:rPr lang="en-US" sz="1600" dirty="0" err="1" smtClean="0">
                <a:solidFill>
                  <a:schemeClr val="tx1"/>
                </a:solidFill>
                <a:latin typeface="Arial" pitchFamily="34" charset="0"/>
                <a:cs typeface="Arial" pitchFamily="34" charset="0"/>
              </a:rPr>
              <a:t>puntos</a:t>
            </a:r>
            <a:endParaRPr lang="en-US" sz="1600" dirty="0" smtClean="0">
              <a:solidFill>
                <a:schemeClr val="tx1"/>
              </a:solidFill>
              <a:latin typeface="Arial" pitchFamily="34" charset="0"/>
              <a:cs typeface="Arial" pitchFamily="34" charset="0"/>
            </a:endParaRPr>
          </a:p>
          <a:p>
            <a:pPr algn="l"/>
            <a:r>
              <a:rPr lang="en-US" sz="1600" dirty="0" smtClean="0">
                <a:solidFill>
                  <a:schemeClr val="tx1"/>
                </a:solidFill>
                <a:latin typeface="Arial" pitchFamily="34" charset="0"/>
                <a:cs typeface="Arial" pitchFamily="34" charset="0"/>
              </a:rPr>
              <a:t>Grade 6		45 </a:t>
            </a:r>
            <a:r>
              <a:rPr lang="en-US" sz="1600" dirty="0" err="1" smtClean="0">
                <a:solidFill>
                  <a:schemeClr val="tx1"/>
                </a:solidFill>
                <a:latin typeface="Arial" pitchFamily="34" charset="0"/>
                <a:cs typeface="Arial" pitchFamily="34" charset="0"/>
              </a:rPr>
              <a:t>puntos</a:t>
            </a:r>
            <a:endParaRPr lang="en-US" sz="1600" dirty="0" smtClean="0">
              <a:solidFill>
                <a:schemeClr val="tx1"/>
              </a:solidFill>
              <a:latin typeface="Arial" pitchFamily="34" charset="0"/>
              <a:cs typeface="Arial" pitchFamily="34" charset="0"/>
            </a:endParaRPr>
          </a:p>
          <a:p>
            <a:pPr algn="l"/>
            <a:endParaRPr lang="en-US" sz="1600" dirty="0" smtClean="0">
              <a:solidFill>
                <a:schemeClr val="tx1"/>
              </a:solidFill>
              <a:latin typeface="Arial" pitchFamily="34" charset="0"/>
              <a:cs typeface="Arial" pitchFamily="34" charset="0"/>
            </a:endParaRPr>
          </a:p>
          <a:p>
            <a:endParaRPr lang="en-US" dirty="0">
              <a:solidFill>
                <a:schemeClr val="tx1"/>
              </a:solidFill>
              <a:latin typeface="Elephant" pitchFamily="18" charset="0"/>
            </a:endParaRPr>
          </a:p>
        </p:txBody>
      </p:sp>
      <p:sp>
        <p:nvSpPr>
          <p:cNvPr id="36" name="Subtitle 2"/>
          <p:cNvSpPr txBox="1">
            <a:spLocks/>
          </p:cNvSpPr>
          <p:nvPr/>
        </p:nvSpPr>
        <p:spPr>
          <a:xfrm>
            <a:off x="-362910" y="922951"/>
            <a:ext cx="4733219" cy="647849"/>
          </a:xfrm>
          <a:prstGeom prst="rect">
            <a:avLst/>
          </a:prstGeom>
        </p:spPr>
        <p:txBody>
          <a:bodyPr vert="horz" lIns="91440" tIns="45720" rIns="91440" bIns="45720" rtlCol="0">
            <a:normAutofit fontScale="925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a:solidFill>
                  <a:schemeClr val="tx1"/>
                </a:solidFill>
                <a:latin typeface="Arial" pitchFamily="34" charset="0"/>
                <a:cs typeface="Arial" pitchFamily="34" charset="0"/>
              </a:rPr>
              <a:t>	</a:t>
            </a:r>
            <a:r>
              <a:rPr lang="en-US" dirty="0" err="1" smtClean="0">
                <a:solidFill>
                  <a:schemeClr val="tx1"/>
                </a:solidFill>
                <a:latin typeface="Arial" pitchFamily="34" charset="0"/>
                <a:cs typeface="Arial" pitchFamily="34" charset="0"/>
              </a:rPr>
              <a:t>escoger</a:t>
            </a:r>
            <a:r>
              <a:rPr lang="en-US" dirty="0">
                <a:solidFill>
                  <a:schemeClr val="tx1"/>
                </a:solidFill>
                <a:latin typeface="Arial" pitchFamily="34" charset="0"/>
                <a:cs typeface="Arial" pitchFamily="34" charset="0"/>
              </a:rPr>
              <a:t> </a:t>
            </a:r>
            <a:r>
              <a:rPr lang="en-US" dirty="0" smtClean="0">
                <a:solidFill>
                  <a:schemeClr val="tx1"/>
                </a:solidFill>
                <a:latin typeface="Arial" pitchFamily="34" charset="0"/>
                <a:cs typeface="Arial" pitchFamily="34" charset="0"/>
              </a:rPr>
              <a:t>= to choose</a:t>
            </a:r>
            <a:endParaRPr lang="en-US" dirty="0">
              <a:solidFill>
                <a:schemeClr val="tx1"/>
              </a:solidFill>
              <a:latin typeface="Arial" pitchFamily="34" charset="0"/>
              <a:cs typeface="Arial" pitchFamily="34" charset="0"/>
            </a:endParaRPr>
          </a:p>
        </p:txBody>
      </p:sp>
      <p:sp>
        <p:nvSpPr>
          <p:cNvPr id="37" name="Subtitle 2"/>
          <p:cNvSpPr txBox="1">
            <a:spLocks/>
          </p:cNvSpPr>
          <p:nvPr/>
        </p:nvSpPr>
        <p:spPr>
          <a:xfrm>
            <a:off x="452319" y="5867400"/>
            <a:ext cx="5283931" cy="752208"/>
          </a:xfrm>
          <a:prstGeom prst="rect">
            <a:avLst/>
          </a:prstGeom>
          <a:ln w="3175">
            <a:solidFill>
              <a:schemeClr val="tx1"/>
            </a:solidFill>
          </a:ln>
        </p:spPr>
        <p:txBody>
          <a:bodyPr vert="horz" lIns="91440" tIns="45720" rIns="91440" bIns="45720" rtlCol="0">
            <a:normAutofit fontScale="475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3000" dirty="0" err="1">
                <a:solidFill>
                  <a:schemeClr val="tx1"/>
                </a:solidFill>
                <a:latin typeface="Arial" pitchFamily="34" charset="0"/>
                <a:cs typeface="Arial" pitchFamily="34" charset="0"/>
              </a:rPr>
              <a:t>g</a:t>
            </a:r>
            <a:r>
              <a:rPr lang="en-US" sz="3000" dirty="0" err="1" smtClean="0">
                <a:solidFill>
                  <a:schemeClr val="tx1"/>
                </a:solidFill>
                <a:latin typeface="Arial" pitchFamily="34" charset="0"/>
                <a:cs typeface="Arial" pitchFamily="34" charset="0"/>
              </a:rPr>
              <a:t>anar</a:t>
            </a:r>
            <a:r>
              <a:rPr lang="en-US" sz="3000" dirty="0" smtClean="0">
                <a:solidFill>
                  <a:schemeClr val="tx1"/>
                </a:solidFill>
                <a:latin typeface="Arial" pitchFamily="34" charset="0"/>
                <a:cs typeface="Arial" pitchFamily="34" charset="0"/>
              </a:rPr>
              <a:t> = to earn</a:t>
            </a:r>
          </a:p>
          <a:p>
            <a:pPr algn="l"/>
            <a:r>
              <a:rPr lang="en-US" sz="3000" dirty="0" smtClean="0">
                <a:solidFill>
                  <a:schemeClr val="tx1"/>
                </a:solidFill>
                <a:latin typeface="Arial" pitchFamily="34" charset="0"/>
                <a:cs typeface="Arial" pitchFamily="34" charset="0"/>
              </a:rPr>
              <a:t>¿</a:t>
            </a:r>
            <a:r>
              <a:rPr lang="en-US" sz="3000" dirty="0" err="1" smtClean="0">
                <a:solidFill>
                  <a:schemeClr val="tx1"/>
                </a:solidFill>
                <a:latin typeface="Arial" pitchFamily="34" charset="0"/>
                <a:cs typeface="Arial" pitchFamily="34" charset="0"/>
              </a:rPr>
              <a:t>Cuántos</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puntos</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ganaste</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tú</a:t>
            </a:r>
            <a:r>
              <a:rPr lang="en-US" sz="3000" dirty="0" smtClean="0">
                <a:solidFill>
                  <a:schemeClr val="tx1"/>
                </a:solidFill>
                <a:latin typeface="Arial" pitchFamily="34" charset="0"/>
                <a:cs typeface="Arial" pitchFamily="34" charset="0"/>
              </a:rPr>
              <a:t>? = How many points did you earn?</a:t>
            </a:r>
          </a:p>
          <a:p>
            <a:pPr algn="l"/>
            <a:r>
              <a:rPr lang="en-US" sz="3000" dirty="0" err="1" smtClean="0">
                <a:solidFill>
                  <a:schemeClr val="tx1"/>
                </a:solidFill>
                <a:latin typeface="Arial" pitchFamily="34" charset="0"/>
                <a:cs typeface="Arial" pitchFamily="34" charset="0"/>
              </a:rPr>
              <a:t>Yo</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gané</a:t>
            </a:r>
            <a:r>
              <a:rPr lang="en-US" sz="3000" dirty="0" smtClean="0">
                <a:solidFill>
                  <a:schemeClr val="tx1"/>
                </a:solidFill>
                <a:latin typeface="Arial" pitchFamily="34" charset="0"/>
                <a:cs typeface="Arial" pitchFamily="34" charset="0"/>
              </a:rPr>
              <a:t> </a:t>
            </a:r>
            <a:r>
              <a:rPr lang="en-US" sz="3000" u="sng" dirty="0" smtClean="0">
                <a:solidFill>
                  <a:schemeClr val="tx1"/>
                </a:solidFill>
                <a:latin typeface="Arial" pitchFamily="34" charset="0"/>
                <a:cs typeface="Arial" pitchFamily="34" charset="0"/>
              </a:rPr>
              <a:t>#</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puntos</a:t>
            </a:r>
            <a:r>
              <a:rPr lang="en-US" sz="3000" dirty="0" smtClean="0">
                <a:solidFill>
                  <a:schemeClr val="tx1"/>
                </a:solidFill>
                <a:latin typeface="Arial" pitchFamily="34" charset="0"/>
                <a:cs typeface="Arial" pitchFamily="34" charset="0"/>
              </a:rPr>
              <a:t>.</a:t>
            </a:r>
          </a:p>
          <a:p>
            <a:endParaRPr lang="en-US" dirty="0">
              <a:solidFill>
                <a:schemeClr val="tx1"/>
              </a:solidFill>
              <a:latin typeface="Elephant" pitchFamily="18" charset="0"/>
            </a:endParaRPr>
          </a:p>
        </p:txBody>
      </p:sp>
      <p:sp>
        <p:nvSpPr>
          <p:cNvPr id="38" name="Subtitle 2"/>
          <p:cNvSpPr txBox="1">
            <a:spLocks/>
          </p:cNvSpPr>
          <p:nvPr/>
        </p:nvSpPr>
        <p:spPr>
          <a:xfrm>
            <a:off x="5338194" y="4241147"/>
            <a:ext cx="3719056" cy="1540929"/>
          </a:xfrm>
          <a:prstGeom prst="rect">
            <a:avLst/>
          </a:prstGeom>
          <a:noFill/>
          <a:ln w="3175">
            <a:solidFill>
              <a:schemeClr val="tx1"/>
            </a:solidFill>
          </a:ln>
        </p:spPr>
        <p:txBody>
          <a:bodyPr vert="horz" lIns="91440" tIns="45720" rIns="91440" bIns="45720" rtlCol="0">
            <a:normAutofit fontScale="775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600" dirty="0" err="1">
                <a:solidFill>
                  <a:schemeClr val="tx1"/>
                </a:solidFill>
                <a:latin typeface="Arial" pitchFamily="34" charset="0"/>
                <a:cs typeface="Arial" pitchFamily="34" charset="0"/>
              </a:rPr>
              <a:t>o</a:t>
            </a:r>
            <a:r>
              <a:rPr lang="en-US" sz="1600" dirty="0" err="1" smtClean="0">
                <a:solidFill>
                  <a:schemeClr val="tx1"/>
                </a:solidFill>
                <a:latin typeface="Arial" pitchFamily="34" charset="0"/>
                <a:cs typeface="Arial" pitchFamily="34" charset="0"/>
              </a:rPr>
              <a:t>frecer</a:t>
            </a:r>
            <a:r>
              <a:rPr lang="en-US" sz="1600" dirty="0" smtClean="0">
                <a:solidFill>
                  <a:schemeClr val="tx1"/>
                </a:solidFill>
                <a:latin typeface="Arial" pitchFamily="34" charset="0"/>
                <a:cs typeface="Arial" pitchFamily="34" charset="0"/>
              </a:rPr>
              <a:t> = to offer</a:t>
            </a:r>
          </a:p>
          <a:p>
            <a:pPr algn="l"/>
            <a:r>
              <a:rPr lang="en-US" sz="1600" dirty="0" err="1" smtClean="0">
                <a:solidFill>
                  <a:schemeClr val="tx1"/>
                </a:solidFill>
                <a:latin typeface="Arial" pitchFamily="34" charset="0"/>
                <a:cs typeface="Arial" pitchFamily="34" charset="0"/>
              </a:rPr>
              <a:t>ofrecer</a:t>
            </a:r>
            <a:r>
              <a:rPr lang="en-US" sz="1600" dirty="0" smtClean="0">
                <a:solidFill>
                  <a:schemeClr val="tx1"/>
                </a:solidFill>
                <a:latin typeface="Arial" pitchFamily="34" charset="0"/>
                <a:cs typeface="Arial" pitchFamily="34" charset="0"/>
              </a:rPr>
              <a:t> </a:t>
            </a:r>
            <a:r>
              <a:rPr lang="en-US" sz="1600" dirty="0" err="1" smtClean="0">
                <a:solidFill>
                  <a:schemeClr val="tx1"/>
                </a:solidFill>
                <a:latin typeface="Arial" pitchFamily="34" charset="0"/>
                <a:cs typeface="Arial" pitchFamily="34" charset="0"/>
              </a:rPr>
              <a:t>puntos</a:t>
            </a:r>
            <a:r>
              <a:rPr lang="en-US" sz="1600" dirty="0" smtClean="0">
                <a:solidFill>
                  <a:schemeClr val="tx1"/>
                </a:solidFill>
                <a:latin typeface="Arial" pitchFamily="34" charset="0"/>
                <a:cs typeface="Arial" pitchFamily="34" charset="0"/>
              </a:rPr>
              <a:t> = offer points</a:t>
            </a:r>
          </a:p>
          <a:p>
            <a:pPr algn="l"/>
            <a:r>
              <a:rPr lang="en-US" sz="1600" dirty="0" err="1" smtClean="0">
                <a:solidFill>
                  <a:schemeClr val="tx1"/>
                </a:solidFill>
                <a:latin typeface="Arial" pitchFamily="34" charset="0"/>
                <a:cs typeface="Arial" pitchFamily="34" charset="0"/>
              </a:rPr>
              <a:t>Yo</a:t>
            </a:r>
            <a:r>
              <a:rPr lang="en-US" sz="1600" dirty="0" smtClean="0">
                <a:solidFill>
                  <a:schemeClr val="tx1"/>
                </a:solidFill>
                <a:latin typeface="Arial" pitchFamily="34" charset="0"/>
                <a:cs typeface="Arial" pitchFamily="34" charset="0"/>
              </a:rPr>
              <a:t> </a:t>
            </a:r>
            <a:r>
              <a:rPr lang="en-US" sz="1600" dirty="0" err="1" smtClean="0">
                <a:solidFill>
                  <a:schemeClr val="tx1"/>
                </a:solidFill>
                <a:latin typeface="Arial" pitchFamily="34" charset="0"/>
                <a:cs typeface="Arial" pitchFamily="34" charset="0"/>
              </a:rPr>
              <a:t>ofrezco</a:t>
            </a:r>
            <a:r>
              <a:rPr lang="en-US" sz="1600" dirty="0" smtClean="0">
                <a:solidFill>
                  <a:schemeClr val="tx1"/>
                </a:solidFill>
                <a:latin typeface="Arial" pitchFamily="34" charset="0"/>
                <a:cs typeface="Arial" pitchFamily="34" charset="0"/>
              </a:rPr>
              <a:t> </a:t>
            </a:r>
            <a:r>
              <a:rPr lang="en-US" sz="1600" u="sng" dirty="0" smtClean="0">
                <a:solidFill>
                  <a:schemeClr val="tx1"/>
                </a:solidFill>
                <a:latin typeface="Arial" pitchFamily="34" charset="0"/>
                <a:cs typeface="Arial" pitchFamily="34" charset="0"/>
              </a:rPr>
              <a:t>#</a:t>
            </a:r>
            <a:r>
              <a:rPr lang="en-US" sz="1600" dirty="0" smtClean="0">
                <a:solidFill>
                  <a:schemeClr val="tx1"/>
                </a:solidFill>
                <a:latin typeface="Arial" pitchFamily="34" charset="0"/>
                <a:cs typeface="Arial" pitchFamily="34" charset="0"/>
              </a:rPr>
              <a:t> </a:t>
            </a:r>
            <a:r>
              <a:rPr lang="en-US" sz="1600" dirty="0" err="1" smtClean="0">
                <a:solidFill>
                  <a:schemeClr val="tx1"/>
                </a:solidFill>
                <a:latin typeface="Arial" pitchFamily="34" charset="0"/>
                <a:cs typeface="Arial" pitchFamily="34" charset="0"/>
              </a:rPr>
              <a:t>puntos</a:t>
            </a:r>
            <a:r>
              <a:rPr lang="en-US" sz="1600" dirty="0" smtClean="0">
                <a:solidFill>
                  <a:schemeClr val="tx1"/>
                </a:solidFill>
                <a:latin typeface="Arial" pitchFamily="34" charset="0"/>
                <a:cs typeface="Arial" pitchFamily="34" charset="0"/>
              </a:rPr>
              <a:t>.</a:t>
            </a:r>
          </a:p>
          <a:p>
            <a:pPr algn="l"/>
            <a:endParaRPr lang="en-US" sz="1600" dirty="0" smtClean="0">
              <a:solidFill>
                <a:schemeClr val="tx1"/>
              </a:solidFill>
              <a:latin typeface="Arial" pitchFamily="34" charset="0"/>
              <a:cs typeface="Arial" pitchFamily="34" charset="0"/>
            </a:endParaRPr>
          </a:p>
          <a:p>
            <a:pPr algn="l"/>
            <a:r>
              <a:rPr lang="en-US" sz="1600" dirty="0" err="1">
                <a:solidFill>
                  <a:schemeClr val="tx1"/>
                </a:solidFill>
                <a:latin typeface="Arial" pitchFamily="34" charset="0"/>
                <a:cs typeface="Arial" pitchFamily="34" charset="0"/>
              </a:rPr>
              <a:t>t</a:t>
            </a:r>
            <a:r>
              <a:rPr lang="en-US" sz="1600" dirty="0" err="1" smtClean="0">
                <a:solidFill>
                  <a:schemeClr val="tx1"/>
                </a:solidFill>
                <a:latin typeface="Arial" pitchFamily="34" charset="0"/>
                <a:cs typeface="Arial" pitchFamily="34" charset="0"/>
              </a:rPr>
              <a:t>ener</a:t>
            </a:r>
            <a:r>
              <a:rPr lang="en-US" sz="1600" dirty="0" smtClean="0">
                <a:solidFill>
                  <a:schemeClr val="tx1"/>
                </a:solidFill>
                <a:latin typeface="Arial" pitchFamily="34" charset="0"/>
                <a:cs typeface="Arial" pitchFamily="34" charset="0"/>
              </a:rPr>
              <a:t> = to have</a:t>
            </a:r>
          </a:p>
          <a:p>
            <a:pPr algn="l"/>
            <a:r>
              <a:rPr lang="en-US" sz="1600" dirty="0" err="1" smtClean="0">
                <a:solidFill>
                  <a:schemeClr val="tx1"/>
                </a:solidFill>
                <a:latin typeface="Arial" pitchFamily="34" charset="0"/>
                <a:cs typeface="Arial" pitchFamily="34" charset="0"/>
              </a:rPr>
              <a:t>Tengo</a:t>
            </a:r>
            <a:r>
              <a:rPr lang="en-US" sz="1600" dirty="0" smtClean="0">
                <a:solidFill>
                  <a:schemeClr val="tx1"/>
                </a:solidFill>
                <a:latin typeface="Arial" pitchFamily="34" charset="0"/>
                <a:cs typeface="Arial" pitchFamily="34" charset="0"/>
              </a:rPr>
              <a:t> un </a:t>
            </a:r>
            <a:r>
              <a:rPr lang="en-US" sz="1600" dirty="0" err="1" smtClean="0">
                <a:solidFill>
                  <a:schemeClr val="tx1"/>
                </a:solidFill>
                <a:latin typeface="Arial" pitchFamily="34" charset="0"/>
                <a:cs typeface="Arial" pitchFamily="34" charset="0"/>
              </a:rPr>
              <a:t>asunto</a:t>
            </a:r>
            <a:r>
              <a:rPr lang="en-US" sz="1600" dirty="0" smtClean="0">
                <a:solidFill>
                  <a:schemeClr val="tx1"/>
                </a:solidFill>
                <a:latin typeface="Arial" pitchFamily="34" charset="0"/>
                <a:cs typeface="Arial" pitchFamily="34" charset="0"/>
              </a:rPr>
              <a:t> de… = I have a concern…</a:t>
            </a:r>
          </a:p>
          <a:p>
            <a:pPr algn="l"/>
            <a:endParaRPr lang="en-US" sz="1600" dirty="0" smtClean="0">
              <a:solidFill>
                <a:schemeClr val="tx1"/>
              </a:solidFill>
              <a:latin typeface="Arial" pitchFamily="34" charset="0"/>
              <a:cs typeface="Arial" pitchFamily="34" charset="0"/>
            </a:endParaRPr>
          </a:p>
          <a:p>
            <a:pPr algn="l"/>
            <a:r>
              <a:rPr lang="en-US" sz="1600" dirty="0" err="1" smtClean="0">
                <a:solidFill>
                  <a:schemeClr val="tx1"/>
                </a:solidFill>
                <a:latin typeface="Arial" pitchFamily="34" charset="0"/>
                <a:cs typeface="Arial" pitchFamily="34" charset="0"/>
              </a:rPr>
              <a:t>ajustar</a:t>
            </a:r>
            <a:r>
              <a:rPr lang="en-US" sz="1600" dirty="0" smtClean="0">
                <a:solidFill>
                  <a:schemeClr val="tx1"/>
                </a:solidFill>
                <a:latin typeface="Arial" pitchFamily="34" charset="0"/>
                <a:cs typeface="Arial" pitchFamily="34" charset="0"/>
              </a:rPr>
              <a:t> los </a:t>
            </a:r>
            <a:r>
              <a:rPr lang="en-US" sz="1600" dirty="0" err="1" smtClean="0">
                <a:solidFill>
                  <a:schemeClr val="tx1"/>
                </a:solidFill>
                <a:latin typeface="Arial" pitchFamily="34" charset="0"/>
                <a:cs typeface="Arial" pitchFamily="34" charset="0"/>
              </a:rPr>
              <a:t>puntos</a:t>
            </a:r>
            <a:r>
              <a:rPr lang="en-US" sz="1600" dirty="0" smtClean="0">
                <a:solidFill>
                  <a:schemeClr val="tx1"/>
                </a:solidFill>
                <a:latin typeface="Arial" pitchFamily="34" charset="0"/>
                <a:cs typeface="Arial" pitchFamily="34" charset="0"/>
              </a:rPr>
              <a:t>- adjust the points</a:t>
            </a:r>
          </a:p>
          <a:p>
            <a:pPr algn="l"/>
            <a:endParaRPr lang="en-US" sz="1600" dirty="0" smtClean="0">
              <a:solidFill>
                <a:schemeClr val="tx1"/>
              </a:solidFill>
              <a:latin typeface="Arial" pitchFamily="34" charset="0"/>
              <a:cs typeface="Arial" pitchFamily="34" charset="0"/>
            </a:endParaRPr>
          </a:p>
          <a:p>
            <a:endParaRPr lang="en-US" dirty="0">
              <a:solidFill>
                <a:schemeClr val="tx1"/>
              </a:solidFill>
              <a:latin typeface="Elephant" pitchFamily="18" charset="0"/>
            </a:endParaRPr>
          </a:p>
        </p:txBody>
      </p:sp>
      <p:pic>
        <p:nvPicPr>
          <p:cNvPr id="1049" name="Picture 25" descr="C:\Documents and Settings\Owner\Local Settings\Temporary Internet Files\Content.IE5\N03B921I\MC900391406[1].wmf"/>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100839" y="189171"/>
            <a:ext cx="818997" cy="1113342"/>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C:\Documents and Settings\Owner\Local Settings\Temporary Internet Files\Content.IE5\JW9C3DFF\MC900434823[1].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106828" y="1445456"/>
            <a:ext cx="702744" cy="70274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903505" y="2640668"/>
            <a:ext cx="457200" cy="523220"/>
          </a:xfrm>
          <a:prstGeom prst="rect">
            <a:avLst/>
          </a:prstGeom>
          <a:noFill/>
        </p:spPr>
        <p:txBody>
          <a:bodyPr wrap="square" rtlCol="0">
            <a:spAutoFit/>
          </a:bodyPr>
          <a:lstStyle/>
          <a:p>
            <a:r>
              <a:rPr lang="en-US" sz="2800" dirty="0" smtClean="0"/>
              <a:t>+</a:t>
            </a:r>
            <a:endParaRPr lang="en-US" sz="2800" dirty="0"/>
          </a:p>
        </p:txBody>
      </p:sp>
      <p:sp>
        <p:nvSpPr>
          <p:cNvPr id="29" name="TextBox 28"/>
          <p:cNvSpPr txBox="1"/>
          <p:nvPr/>
        </p:nvSpPr>
        <p:spPr>
          <a:xfrm>
            <a:off x="3243071" y="1802784"/>
            <a:ext cx="457200" cy="523220"/>
          </a:xfrm>
          <a:prstGeom prst="rect">
            <a:avLst/>
          </a:prstGeom>
          <a:noFill/>
        </p:spPr>
        <p:txBody>
          <a:bodyPr wrap="square" rtlCol="0">
            <a:spAutoFit/>
          </a:bodyPr>
          <a:lstStyle/>
          <a:p>
            <a:r>
              <a:rPr lang="en-US" sz="2800" dirty="0" smtClean="0"/>
              <a:t>+</a:t>
            </a:r>
            <a:endParaRPr lang="en-US" sz="2800" dirty="0"/>
          </a:p>
        </p:txBody>
      </p:sp>
      <p:sp>
        <p:nvSpPr>
          <p:cNvPr id="30" name="TextBox 29"/>
          <p:cNvSpPr txBox="1"/>
          <p:nvPr/>
        </p:nvSpPr>
        <p:spPr>
          <a:xfrm>
            <a:off x="3171789" y="3470842"/>
            <a:ext cx="457200" cy="523220"/>
          </a:xfrm>
          <a:prstGeom prst="rect">
            <a:avLst/>
          </a:prstGeom>
          <a:noFill/>
        </p:spPr>
        <p:txBody>
          <a:bodyPr wrap="square" rtlCol="0">
            <a:spAutoFit/>
          </a:bodyPr>
          <a:lstStyle/>
          <a:p>
            <a:r>
              <a:rPr lang="en-US" sz="2800" dirty="0" smtClean="0"/>
              <a:t>+</a:t>
            </a:r>
            <a:endParaRPr lang="en-US" sz="2800" dirty="0"/>
          </a:p>
        </p:txBody>
      </p:sp>
      <p:sp>
        <p:nvSpPr>
          <p:cNvPr id="31" name="TextBox 30"/>
          <p:cNvSpPr txBox="1"/>
          <p:nvPr/>
        </p:nvSpPr>
        <p:spPr>
          <a:xfrm>
            <a:off x="3628989" y="4615166"/>
            <a:ext cx="457200" cy="523220"/>
          </a:xfrm>
          <a:prstGeom prst="rect">
            <a:avLst/>
          </a:prstGeom>
          <a:noFill/>
        </p:spPr>
        <p:txBody>
          <a:bodyPr wrap="square" rtlCol="0">
            <a:spAutoFit/>
          </a:bodyPr>
          <a:lstStyle/>
          <a:p>
            <a:r>
              <a:rPr lang="en-US" sz="2800" dirty="0" smtClean="0"/>
              <a:t>+</a:t>
            </a:r>
            <a:endParaRPr lang="en-US" sz="2800" dirty="0"/>
          </a:p>
        </p:txBody>
      </p:sp>
      <p:sp>
        <p:nvSpPr>
          <p:cNvPr id="32" name="TextBox 31"/>
          <p:cNvSpPr txBox="1"/>
          <p:nvPr/>
        </p:nvSpPr>
        <p:spPr>
          <a:xfrm>
            <a:off x="4364137" y="4615166"/>
            <a:ext cx="457200" cy="523220"/>
          </a:xfrm>
          <a:prstGeom prst="rect">
            <a:avLst/>
          </a:prstGeom>
          <a:noFill/>
        </p:spPr>
        <p:txBody>
          <a:bodyPr wrap="square" rtlCol="0">
            <a:spAutoFit/>
          </a:bodyPr>
          <a:lstStyle/>
          <a:p>
            <a:r>
              <a:rPr lang="en-US" sz="2800" dirty="0" smtClean="0"/>
              <a:t>+</a:t>
            </a:r>
            <a:endParaRPr lang="en-US" sz="2800" dirty="0"/>
          </a:p>
        </p:txBody>
      </p:sp>
      <p:pic>
        <p:nvPicPr>
          <p:cNvPr id="39" name="Picture 16" descr="C:\Documents and Settings\Owner\Local Settings\Temporary Internet Files\Content.IE5\JW9C3DFF\MC900364148[1].wmf"/>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677648" y="1534878"/>
            <a:ext cx="406479" cy="82530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16" descr="C:\Documents and Settings\Owner\Local Settings\Temporary Internet Files\Content.IE5\JW9C3DFF\MC900364148[1].wmf"/>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700265" y="3287813"/>
            <a:ext cx="406479" cy="8253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471671" y="453454"/>
            <a:ext cx="2184223" cy="584775"/>
          </a:xfrm>
          <a:prstGeom prst="rect">
            <a:avLst/>
          </a:prstGeom>
        </p:spPr>
        <p:txBody>
          <a:bodyPr wrap="square">
            <a:spAutoFit/>
          </a:bodyPr>
          <a:lstStyle/>
          <a:p>
            <a:r>
              <a:rPr lang="en-US" sz="3200" dirty="0">
                <a:latin typeface="Script MT Bold" pitchFamily="66" charset="0"/>
                <a:cs typeface="Arial" pitchFamily="34" charset="0"/>
              </a:rPr>
              <a:t>en </a:t>
            </a:r>
            <a:r>
              <a:rPr lang="en-US" sz="3200" dirty="0" err="1">
                <a:latin typeface="Script MT Bold" pitchFamily="66" charset="0"/>
                <a:cs typeface="Arial" pitchFamily="34" charset="0"/>
              </a:rPr>
              <a:t>español</a:t>
            </a:r>
            <a:endParaRPr lang="en-US" sz="3200" dirty="0"/>
          </a:p>
        </p:txBody>
      </p:sp>
    </p:spTree>
    <p:extLst>
      <p:ext uri="{BB962C8B-B14F-4D97-AF65-F5344CB8AC3E}">
        <p14:creationId xmlns:p14="http://schemas.microsoft.com/office/powerpoint/2010/main" val="12337396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352</TotalTime>
  <Words>1717</Words>
  <Application>Microsoft Office PowerPoint</Application>
  <PresentationFormat>On-screen Show (4:3)</PresentationFormat>
  <Paragraphs>410</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The World Language Department and Second Hill Lane School proudly presents the   FLES, ELLs, and ESOL Programs  2013 PTA Presentation  presenters  Karen E. Murano and Edna McClure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Hacer tu día </vt:lpstr>
      <vt:lpstr>Kindergarten</vt:lpstr>
      <vt:lpstr>PowerPoint Presentation</vt:lpstr>
      <vt:lpstr>First Grade</vt:lpstr>
      <vt:lpstr>Second Grade</vt:lpstr>
      <vt:lpstr>Third Grade</vt:lpstr>
      <vt:lpstr>Fourth Grade</vt:lpstr>
      <vt:lpstr>Fifth Grade</vt:lpstr>
      <vt:lpstr>Sixth Grade</vt:lpstr>
      <vt:lpstr>The National Standards 5 C’s  for Foreign Language Learning </vt:lpstr>
      <vt:lpstr>The National Standards 5 C’s  for Foreign Language Learning </vt:lpstr>
      <vt:lpstr>PowerPoint Presentation</vt:lpstr>
      <vt:lpstr>PowerPoint Presentation</vt:lpstr>
      <vt:lpstr>8 Multiple Intelligences (remember to develop all…not just one or two strengths- Gardner)</vt:lpstr>
      <vt:lpstr>el 25 de noviembre de 2012  Estimados Padres,  I am pleased to announce the launch of a new “Wikispaces” website for all levels of Spanish students at Second Hill Lane School, Kindergarten through Sixth Grade.  Wikispaces is a website used only for educators, levels Kindergarten through college.  The incorporation of technology across all disciplines is critical to developing 21st century learning skills, and essential to preparing students for future studies in their second language.  The newly designed website is optional or may be used for enrichment.  It can be found at http://secondhilllanespanish.wikispaces.com.    It is an exciting opportunity for me to be able to include, share, and use the very latest in educational technology with my students.  I will use “secondhilllanespanish” periodically in class as a teaching tool, but the primary goal of the Wiki is to create a learning community for my language students and extend the classroom to the home, including involving all families in our studies!  In addition, the 4th grade literacy books are available for listening and pronunciation practice, as well as the 6th grade ¡Exprésate! (our textbook) website links that will allow for easy student access and practice that is aligned with class quizzes and tests.  I invite you to visit the “Wiki”, and encourage your son or daughter to review or practice the different themes we are studying in class as we move through the curriculum and academic year.  Wikispaces is a safe educational site, but as with all technology parent supervision is recommended.  Welcome to our new “Wiki”☺!  Sinceramente,  Maestra  P.D.  Our Wiki link is posted on the Second Hill Lane Elementary School website, in the drop down bar “Departments &amp; Staff”, then “Staff Biographies and Websites”, “maestra” Ms. Murano. </vt:lpstr>
      <vt:lpstr>Wikispaces www.wikispaces.com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World Language Department and Second Hill Lane School proudly presents the   F.L.E.S., E.S.L., and E.L.A. Programs  2013 PTA Presentation</dc:title>
  <dc:creator>Karen Murano</dc:creator>
  <cp:lastModifiedBy>kmurano</cp:lastModifiedBy>
  <cp:revision>34</cp:revision>
  <dcterms:created xsi:type="dcterms:W3CDTF">2013-01-01T00:11:59Z</dcterms:created>
  <dcterms:modified xsi:type="dcterms:W3CDTF">2013-07-05T19:25:41Z</dcterms:modified>
</cp:coreProperties>
</file>